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8288000" cy="10287000"/>
  <p:notesSz cx="6858000" cy="9144000"/>
  <p:embeddedFontLst>
    <p:embeddedFont>
      <p:font typeface="Muli 1" panose="020B0604020202020204" charset="0"/>
      <p:regular r:id="rId20"/>
    </p:embeddedFont>
    <p:embeddedFont>
      <p:font typeface="Muli 2" panose="020B0604020202020204" charset="0"/>
      <p:regular r:id="rId21"/>
    </p:embeddedFont>
    <p:embeddedFont>
      <p:font typeface="Muli 3"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A8C0D-5EBC-4B26-9E19-2C5BAA15D340}" v="3" dt="2025-09-15T17:55:25.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Turner" userId="095d85f6-a8e1-4df5-9ab3-9ccf733f540c" providerId="ADAL" clId="{CDA75D5F-1EE1-4992-9770-58C8F1DAA5D7}"/>
    <pc:docChg chg="modSld">
      <pc:chgData name="John Turner" userId="095d85f6-a8e1-4df5-9ab3-9ccf733f540c" providerId="ADAL" clId="{CDA75D5F-1EE1-4992-9770-58C8F1DAA5D7}" dt="2025-09-15T17:57:04.594" v="47" actId="113"/>
      <pc:docMkLst>
        <pc:docMk/>
      </pc:docMkLst>
      <pc:sldChg chg="modSp mod">
        <pc:chgData name="John Turner" userId="095d85f6-a8e1-4df5-9ab3-9ccf733f540c" providerId="ADAL" clId="{CDA75D5F-1EE1-4992-9770-58C8F1DAA5D7}" dt="2025-09-15T17:57:04.594" v="47" actId="113"/>
        <pc:sldMkLst>
          <pc:docMk/>
          <pc:sldMk cId="0" sldId="260"/>
        </pc:sldMkLst>
        <pc:spChg chg="mod">
          <ac:chgData name="John Turner" userId="095d85f6-a8e1-4df5-9ab3-9ccf733f540c" providerId="ADAL" clId="{CDA75D5F-1EE1-4992-9770-58C8F1DAA5D7}" dt="2025-09-15T17:57:04.594" v="47" actId="113"/>
          <ac:spMkLst>
            <pc:docMk/>
            <pc:sldMk cId="0" sldId="260"/>
            <ac:spMk id="52" creationId="{00000000-0000-0000-0000-000000000000}"/>
          </ac:spMkLst>
        </pc:spChg>
      </pc:sldChg>
      <pc:sldChg chg="modSp mod">
        <pc:chgData name="John Turner" userId="095d85f6-a8e1-4df5-9ab3-9ccf733f540c" providerId="ADAL" clId="{CDA75D5F-1EE1-4992-9770-58C8F1DAA5D7}" dt="2025-09-15T17:54:18.476" v="13" actId="113"/>
        <pc:sldMkLst>
          <pc:docMk/>
          <pc:sldMk cId="0" sldId="263"/>
        </pc:sldMkLst>
        <pc:spChg chg="mod">
          <ac:chgData name="John Turner" userId="095d85f6-a8e1-4df5-9ab3-9ccf733f540c" providerId="ADAL" clId="{CDA75D5F-1EE1-4992-9770-58C8F1DAA5D7}" dt="2025-09-15T17:54:18.476" v="13" actId="113"/>
          <ac:spMkLst>
            <pc:docMk/>
            <pc:sldMk cId="0" sldId="263"/>
            <ac:spMk id="7" creationId="{00000000-0000-0000-0000-000000000000}"/>
          </ac:spMkLst>
        </pc:spChg>
      </pc:sldChg>
      <pc:sldChg chg="modSp mod">
        <pc:chgData name="John Turner" userId="095d85f6-a8e1-4df5-9ab3-9ccf733f540c" providerId="ADAL" clId="{CDA75D5F-1EE1-4992-9770-58C8F1DAA5D7}" dt="2025-09-15T17:56:36.371" v="46" actId="14100"/>
        <pc:sldMkLst>
          <pc:docMk/>
          <pc:sldMk cId="0" sldId="264"/>
        </pc:sldMkLst>
        <pc:spChg chg="mod">
          <ac:chgData name="John Turner" userId="095d85f6-a8e1-4df5-9ab3-9ccf733f540c" providerId="ADAL" clId="{CDA75D5F-1EE1-4992-9770-58C8F1DAA5D7}" dt="2025-09-15T17:56:36.371" v="46" actId="14100"/>
          <ac:spMkLst>
            <pc:docMk/>
            <pc:sldMk cId="0" sldId="264"/>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7.svg"/><Relationship Id="rId4" Type="http://schemas.openxmlformats.org/officeDocument/2006/relationships/image" Target="../media/image3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2.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dish.org.uk" TargetMode="External"/><Relationship Id="rId11" Type="http://schemas.openxmlformats.org/officeDocument/2006/relationships/image" Target="../media/image42.svg"/><Relationship Id="rId5" Type="http://schemas.openxmlformats.org/officeDocument/2006/relationships/image" Target="../media/image7.sv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2.svg"/><Relationship Id="rId3" Type="http://schemas.openxmlformats.org/officeDocument/2006/relationships/image" Target="../media/image2.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hyperlink" Target="http://www.dish.org.uk" TargetMode="External"/><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hyperlink" Target="mailto:info@dish.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sp>
        <p:nvSpPr>
          <p:cNvPr id="4" name="Freeform 4"/>
          <p:cNvSpPr/>
          <p:nvPr/>
        </p:nvSpPr>
        <p:spPr>
          <a:xfrm>
            <a:off x="10777819" y="1745382"/>
            <a:ext cx="6796236" cy="6796236"/>
          </a:xfrm>
          <a:custGeom>
            <a:avLst/>
            <a:gdLst/>
            <a:ahLst/>
            <a:cxnLst/>
            <a:rect l="l" t="t" r="r" b="b"/>
            <a:pathLst>
              <a:path w="6796236" h="6796236">
                <a:moveTo>
                  <a:pt x="0" y="0"/>
                </a:moveTo>
                <a:lnTo>
                  <a:pt x="6796236" y="0"/>
                </a:lnTo>
                <a:lnTo>
                  <a:pt x="6796236" y="6796236"/>
                </a:lnTo>
                <a:lnTo>
                  <a:pt x="0" y="6796236"/>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127577" y="2909252"/>
            <a:ext cx="11868576" cy="4316096"/>
          </a:xfrm>
          <a:prstGeom prst="rect">
            <a:avLst/>
          </a:prstGeom>
        </p:spPr>
        <p:txBody>
          <a:bodyPr lIns="0" tIns="0" rIns="0" bIns="0" rtlCol="0" anchor="t">
            <a:spAutoFit/>
          </a:bodyPr>
          <a:lstStyle/>
          <a:p>
            <a:pPr algn="ctr">
              <a:lnSpc>
                <a:spcPts val="11479"/>
              </a:lnSpc>
            </a:pPr>
            <a:r>
              <a:rPr lang="en-US" sz="8199">
                <a:solidFill>
                  <a:srgbClr val="014862"/>
                </a:solidFill>
                <a:latin typeface="Muli 1"/>
                <a:ea typeface="Muli 1"/>
                <a:cs typeface="Muli 1"/>
                <a:sym typeface="Muli 1"/>
              </a:rPr>
              <a:t>Introduction to </a:t>
            </a:r>
          </a:p>
          <a:p>
            <a:pPr algn="ctr">
              <a:lnSpc>
                <a:spcPts val="11479"/>
              </a:lnSpc>
            </a:pPr>
            <a:r>
              <a:rPr lang="en-US" sz="8199">
                <a:solidFill>
                  <a:srgbClr val="014862"/>
                </a:solidFill>
                <a:latin typeface="Muli 1"/>
                <a:ea typeface="Muli 1"/>
                <a:cs typeface="Muli 1"/>
                <a:sym typeface="Muli 1"/>
              </a:rPr>
              <a:t>Disability Huntingdonshire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1832692"/>
            <a:ext cx="14755894" cy="7646916"/>
            <a:chOff x="0" y="0"/>
            <a:chExt cx="3886326" cy="2014003"/>
          </a:xfrm>
        </p:grpSpPr>
        <p:sp>
          <p:nvSpPr>
            <p:cNvPr id="5" name="Freeform 5"/>
            <p:cNvSpPr/>
            <p:nvPr/>
          </p:nvSpPr>
          <p:spPr>
            <a:xfrm>
              <a:off x="0" y="0"/>
              <a:ext cx="3886326" cy="2014003"/>
            </a:xfrm>
            <a:custGeom>
              <a:avLst/>
              <a:gdLst/>
              <a:ahLst/>
              <a:cxnLst/>
              <a:rect l="l" t="t" r="r" b="b"/>
              <a:pathLst>
                <a:path w="3886326" h="2014003">
                  <a:moveTo>
                    <a:pt x="26758" y="0"/>
                  </a:moveTo>
                  <a:lnTo>
                    <a:pt x="3859568" y="0"/>
                  </a:lnTo>
                  <a:cubicBezTo>
                    <a:pt x="3874346" y="0"/>
                    <a:pt x="3886326" y="11980"/>
                    <a:pt x="3886326" y="26758"/>
                  </a:cubicBezTo>
                  <a:lnTo>
                    <a:pt x="3886326" y="1987245"/>
                  </a:lnTo>
                  <a:cubicBezTo>
                    <a:pt x="3886326" y="2002023"/>
                    <a:pt x="3874346" y="2014003"/>
                    <a:pt x="3859568" y="2014003"/>
                  </a:cubicBezTo>
                  <a:lnTo>
                    <a:pt x="26758" y="2014003"/>
                  </a:lnTo>
                  <a:cubicBezTo>
                    <a:pt x="19661" y="2014003"/>
                    <a:pt x="12855" y="2011183"/>
                    <a:pt x="7837" y="2006165"/>
                  </a:cubicBezTo>
                  <a:cubicBezTo>
                    <a:pt x="2819" y="2001147"/>
                    <a:pt x="0" y="1994341"/>
                    <a:pt x="0" y="1987245"/>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2052103"/>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197238" y="1916248"/>
            <a:ext cx="14129274" cy="7149465"/>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Support from Other People</a:t>
            </a:r>
          </a:p>
          <a:p>
            <a:pPr algn="l">
              <a:lnSpc>
                <a:spcPts val="3640"/>
              </a:lnSpc>
            </a:pPr>
            <a:endParaRPr lang="en-US" sz="2600">
              <a:solidFill>
                <a:srgbClr val="002639"/>
              </a:solidFill>
              <a:latin typeface="Muli 1"/>
              <a:ea typeface="Muli 1"/>
              <a:cs typeface="Muli 1"/>
              <a:sym typeface="Muli 1"/>
            </a:endParaRPr>
          </a:p>
          <a:p>
            <a:pPr algn="l">
              <a:lnSpc>
                <a:spcPts val="3080"/>
              </a:lnSpc>
            </a:pPr>
            <a:r>
              <a:rPr lang="en-US" sz="2200">
                <a:solidFill>
                  <a:srgbClr val="002639"/>
                </a:solidFill>
                <a:latin typeface="Muli 3"/>
                <a:ea typeface="Muli 3"/>
                <a:cs typeface="Muli 3"/>
                <a:sym typeface="Muli 3"/>
              </a:rPr>
              <a:t>The assessment considers situations where an individual requires help from another person to carry out an activity – including cases where the activity must be completed entirely by someone else on their behalf. The criteria recognise three distinct types of support:</a:t>
            </a:r>
          </a:p>
          <a:p>
            <a:pPr algn="l">
              <a:lnSpc>
                <a:spcPts val="3080"/>
              </a:lnSpc>
            </a:pPr>
            <a:endParaRPr lang="en-US" sz="2200">
              <a:solidFill>
                <a:srgbClr val="002639"/>
              </a:solidFill>
              <a:latin typeface="Muli 3"/>
              <a:ea typeface="Muli 3"/>
              <a:cs typeface="Muli 3"/>
              <a:sym typeface="Muli 3"/>
            </a:endParaRPr>
          </a:p>
          <a:p>
            <a:pPr marL="474984" lvl="1" indent="-237492" algn="l">
              <a:lnSpc>
                <a:spcPts val="3080"/>
              </a:lnSpc>
              <a:buFont typeface="Arial"/>
              <a:buChar char="•"/>
            </a:pPr>
            <a:r>
              <a:rPr lang="en-US" sz="2200">
                <a:solidFill>
                  <a:srgbClr val="002639"/>
                </a:solidFill>
                <a:latin typeface="Muli 3"/>
                <a:ea typeface="Muli 3"/>
                <a:cs typeface="Muli 3"/>
                <a:sym typeface="Muli 3"/>
              </a:rPr>
              <a:t>Assistance – Direct, hands-on help from another person, involving physical intervention to complete some or all of the activity. This does not include prompting or supervision. Assistance may be required for only part of the activity.</a:t>
            </a:r>
          </a:p>
          <a:p>
            <a:pPr marL="474984" lvl="1" indent="-237492" algn="l">
              <a:lnSpc>
                <a:spcPts val="3080"/>
              </a:lnSpc>
              <a:buFont typeface="Arial"/>
              <a:buChar char="•"/>
            </a:pPr>
            <a:r>
              <a:rPr lang="en-US" sz="2200">
                <a:solidFill>
                  <a:srgbClr val="002639"/>
                </a:solidFill>
                <a:latin typeface="Muli 3"/>
                <a:ea typeface="Muli 3"/>
                <a:cs typeface="Muli 3"/>
                <a:sym typeface="Muli 3"/>
              </a:rPr>
              <a:t>Prompting – Verbal encouragement or reminders to begin or complete a task, without physical help. Prompting may be required for only part of the activity.</a:t>
            </a:r>
          </a:p>
          <a:p>
            <a:pPr marL="474984" lvl="1" indent="-237492" algn="l">
              <a:lnSpc>
                <a:spcPts val="3080"/>
              </a:lnSpc>
              <a:buFont typeface="Arial"/>
              <a:buChar char="•"/>
            </a:pPr>
            <a:r>
              <a:rPr lang="en-US" sz="2200">
                <a:solidFill>
                  <a:srgbClr val="002639"/>
                </a:solidFill>
                <a:latin typeface="Muli 3"/>
                <a:ea typeface="Muli 3"/>
                <a:cs typeface="Muli 3"/>
                <a:sym typeface="Muli 3"/>
              </a:rPr>
              <a:t>Supervision – The need for another person to be continuously present to prevent a serious risk to the individual’s safety. There must be evidence that such a risk is likely to occur without supervision. Supervision must be required throughout the entire activity.</a:t>
            </a:r>
          </a:p>
          <a:p>
            <a:pPr algn="l">
              <a:lnSpc>
                <a:spcPts val="3080"/>
              </a:lnSpc>
            </a:pPr>
            <a:endParaRPr lang="en-US" sz="2200">
              <a:solidFill>
                <a:srgbClr val="002639"/>
              </a:solidFill>
              <a:latin typeface="Muli 3"/>
              <a:ea typeface="Muli 3"/>
              <a:cs typeface="Muli 3"/>
              <a:sym typeface="Muli 3"/>
            </a:endParaRPr>
          </a:p>
          <a:p>
            <a:pPr algn="l">
              <a:lnSpc>
                <a:spcPts val="3080"/>
              </a:lnSpc>
            </a:pPr>
            <a:r>
              <a:rPr lang="en-US" sz="2200">
                <a:solidFill>
                  <a:srgbClr val="002639"/>
                </a:solidFill>
                <a:latin typeface="Muli 2"/>
                <a:ea typeface="Muli 2"/>
                <a:cs typeface="Muli 2"/>
                <a:sym typeface="Muli 2"/>
              </a:rPr>
              <a:t>Unaided</a:t>
            </a:r>
          </a:p>
          <a:p>
            <a:pPr algn="l">
              <a:lnSpc>
                <a:spcPts val="3080"/>
              </a:lnSpc>
            </a:pPr>
            <a:r>
              <a:rPr lang="en-US" sz="2200">
                <a:solidFill>
                  <a:srgbClr val="002639"/>
                </a:solidFill>
                <a:latin typeface="Muli 3"/>
                <a:ea typeface="Muli 3"/>
                <a:cs typeface="Muli 3"/>
                <a:sym typeface="Muli 3"/>
              </a:rPr>
              <a:t>Within the assessment criteria, performing an activity </a:t>
            </a:r>
            <a:r>
              <a:rPr lang="en-US" sz="2200" i="1">
                <a:solidFill>
                  <a:srgbClr val="002639"/>
                </a:solidFill>
                <a:latin typeface="Muli 3"/>
                <a:ea typeface="Muli 3"/>
                <a:cs typeface="Muli 3"/>
                <a:sym typeface="Muli 3"/>
              </a:rPr>
              <a:t>unaided</a:t>
            </a:r>
            <a:r>
              <a:rPr lang="en-US" sz="2200">
                <a:solidFill>
                  <a:srgbClr val="002639"/>
                </a:solidFill>
                <a:latin typeface="Muli 3"/>
                <a:ea typeface="Muli 3"/>
                <a:cs typeface="Muli 3"/>
                <a:sym typeface="Muli 3"/>
              </a:rPr>
              <a:t> means doing so without the use of aids or appliances, and without any assistance, prompting, or supervision from another person.</a:t>
            </a:r>
          </a:p>
        </p:txBody>
      </p:sp>
      <p:sp>
        <p:nvSpPr>
          <p:cNvPr id="8" name="Freeform 8"/>
          <p:cNvSpPr/>
          <p:nvPr/>
        </p:nvSpPr>
        <p:spPr>
          <a:xfrm>
            <a:off x="15291110" y="784191"/>
            <a:ext cx="2359363" cy="2359363"/>
          </a:xfrm>
          <a:custGeom>
            <a:avLst/>
            <a:gdLst/>
            <a:ahLst/>
            <a:cxnLst/>
            <a:rect l="l" t="t" r="r" b="b"/>
            <a:pathLst>
              <a:path w="2359363" h="2359363">
                <a:moveTo>
                  <a:pt x="0" y="0"/>
                </a:moveTo>
                <a:lnTo>
                  <a:pt x="2359363" y="0"/>
                </a:lnTo>
                <a:lnTo>
                  <a:pt x="2359363" y="2359363"/>
                </a:lnTo>
                <a:lnTo>
                  <a:pt x="0" y="2359363"/>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652269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405201" y="6196028"/>
            <a:ext cx="14970489" cy="1972396"/>
            <a:chOff x="0" y="0"/>
            <a:chExt cx="19960651" cy="2629862"/>
          </a:xfrm>
        </p:grpSpPr>
        <p:grpSp>
          <p:nvGrpSpPr>
            <p:cNvPr id="5" name="Group 5"/>
            <p:cNvGrpSpPr/>
            <p:nvPr/>
          </p:nvGrpSpPr>
          <p:grpSpPr>
            <a:xfrm>
              <a:off x="0" y="0"/>
              <a:ext cx="19960651" cy="2629862"/>
              <a:chOff x="0" y="0"/>
              <a:chExt cx="3942845" cy="519479"/>
            </a:xfrm>
          </p:grpSpPr>
          <p:sp>
            <p:nvSpPr>
              <p:cNvPr id="6" name="Freeform 6"/>
              <p:cNvSpPr/>
              <p:nvPr/>
            </p:nvSpPr>
            <p:spPr>
              <a:xfrm>
                <a:off x="0" y="0"/>
                <a:ext cx="3942845" cy="519479"/>
              </a:xfrm>
              <a:custGeom>
                <a:avLst/>
                <a:gdLst/>
                <a:ahLst/>
                <a:cxnLst/>
                <a:rect l="l" t="t" r="r" b="b"/>
                <a:pathLst>
                  <a:path w="3942845" h="519479">
                    <a:moveTo>
                      <a:pt x="3739645" y="0"/>
                    </a:moveTo>
                    <a:cubicBezTo>
                      <a:pt x="3851869" y="0"/>
                      <a:pt x="3942845" y="116289"/>
                      <a:pt x="3942845" y="259739"/>
                    </a:cubicBezTo>
                    <a:cubicBezTo>
                      <a:pt x="3942845" y="403190"/>
                      <a:pt x="3851869" y="519479"/>
                      <a:pt x="3739645" y="519479"/>
                    </a:cubicBezTo>
                    <a:lnTo>
                      <a:pt x="203200" y="519479"/>
                    </a:lnTo>
                    <a:cubicBezTo>
                      <a:pt x="90976" y="519479"/>
                      <a:pt x="0" y="403190"/>
                      <a:pt x="0" y="259739"/>
                    </a:cubicBezTo>
                    <a:cubicBezTo>
                      <a:pt x="0" y="116289"/>
                      <a:pt x="90976" y="0"/>
                      <a:pt x="203200" y="0"/>
                    </a:cubicBezTo>
                    <a:close/>
                  </a:path>
                </a:pathLst>
              </a:custGeom>
              <a:solidFill>
                <a:srgbClr val="CCDAE0"/>
              </a:solidFill>
            </p:spPr>
            <p:txBody>
              <a:bodyPr/>
              <a:lstStyle/>
              <a:p>
                <a:endParaRPr lang="en-GB"/>
              </a:p>
            </p:txBody>
          </p:sp>
          <p:sp>
            <p:nvSpPr>
              <p:cNvPr id="7" name="TextBox 7"/>
              <p:cNvSpPr txBox="1"/>
              <p:nvPr/>
            </p:nvSpPr>
            <p:spPr>
              <a:xfrm>
                <a:off x="0" y="-38100"/>
                <a:ext cx="3942845" cy="557579"/>
              </a:xfrm>
              <a:prstGeom prst="rect">
                <a:avLst/>
              </a:prstGeom>
            </p:spPr>
            <p:txBody>
              <a:bodyPr lIns="50800" tIns="50800" rIns="50800" bIns="50800" rtlCol="0" anchor="ctr"/>
              <a:lstStyle/>
              <a:p>
                <a:pPr algn="ctr">
                  <a:lnSpc>
                    <a:spcPts val="3499"/>
                  </a:lnSpc>
                </a:pPr>
                <a:endParaRPr/>
              </a:p>
            </p:txBody>
          </p:sp>
        </p:grpSp>
        <p:sp>
          <p:nvSpPr>
            <p:cNvPr id="8" name="TextBox 8"/>
            <p:cNvSpPr txBox="1"/>
            <p:nvPr/>
          </p:nvSpPr>
          <p:spPr>
            <a:xfrm>
              <a:off x="2840467" y="319250"/>
              <a:ext cx="16572139" cy="19151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Check older clients are not on DLA (Adults), before referring for Attendance Allowance.</a:t>
              </a:r>
            </a:p>
          </p:txBody>
        </p:sp>
        <p:sp>
          <p:nvSpPr>
            <p:cNvPr id="9" name="Freeform 9"/>
            <p:cNvSpPr/>
            <p:nvPr/>
          </p:nvSpPr>
          <p:spPr>
            <a:xfrm>
              <a:off x="635338" y="511497"/>
              <a:ext cx="1778000" cy="1606868"/>
            </a:xfrm>
            <a:custGeom>
              <a:avLst/>
              <a:gdLst/>
              <a:ahLst/>
              <a:cxnLst/>
              <a:rect l="l" t="t" r="r" b="b"/>
              <a:pathLst>
                <a:path w="1778000" h="1606868">
                  <a:moveTo>
                    <a:pt x="0" y="0"/>
                  </a:moveTo>
                  <a:lnTo>
                    <a:pt x="1778000" y="0"/>
                  </a:lnTo>
                  <a:lnTo>
                    <a:pt x="1778000" y="1606868"/>
                  </a:lnTo>
                  <a:lnTo>
                    <a:pt x="0" y="1606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0" name="Group 10"/>
          <p:cNvGrpSpPr/>
          <p:nvPr/>
        </p:nvGrpSpPr>
        <p:grpSpPr>
          <a:xfrm>
            <a:off x="1405201" y="1820254"/>
            <a:ext cx="14970489" cy="1972396"/>
            <a:chOff x="0" y="0"/>
            <a:chExt cx="19960651" cy="2629862"/>
          </a:xfrm>
        </p:grpSpPr>
        <p:grpSp>
          <p:nvGrpSpPr>
            <p:cNvPr id="11" name="Group 11"/>
            <p:cNvGrpSpPr/>
            <p:nvPr/>
          </p:nvGrpSpPr>
          <p:grpSpPr>
            <a:xfrm>
              <a:off x="0" y="0"/>
              <a:ext cx="19960651" cy="2629862"/>
              <a:chOff x="0" y="0"/>
              <a:chExt cx="3942845" cy="519479"/>
            </a:xfrm>
          </p:grpSpPr>
          <p:sp>
            <p:nvSpPr>
              <p:cNvPr id="12" name="Freeform 12"/>
              <p:cNvSpPr/>
              <p:nvPr/>
            </p:nvSpPr>
            <p:spPr>
              <a:xfrm>
                <a:off x="0" y="0"/>
                <a:ext cx="3942845" cy="519479"/>
              </a:xfrm>
              <a:custGeom>
                <a:avLst/>
                <a:gdLst/>
                <a:ahLst/>
                <a:cxnLst/>
                <a:rect l="l" t="t" r="r" b="b"/>
                <a:pathLst>
                  <a:path w="3942845" h="519479">
                    <a:moveTo>
                      <a:pt x="3739645" y="0"/>
                    </a:moveTo>
                    <a:cubicBezTo>
                      <a:pt x="3851869" y="0"/>
                      <a:pt x="3942845" y="116289"/>
                      <a:pt x="3942845" y="259739"/>
                    </a:cubicBezTo>
                    <a:cubicBezTo>
                      <a:pt x="3942845" y="403190"/>
                      <a:pt x="3851869" y="519479"/>
                      <a:pt x="3739645" y="519479"/>
                    </a:cubicBezTo>
                    <a:lnTo>
                      <a:pt x="203200" y="519479"/>
                    </a:lnTo>
                    <a:cubicBezTo>
                      <a:pt x="90976" y="519479"/>
                      <a:pt x="0" y="403190"/>
                      <a:pt x="0" y="259739"/>
                    </a:cubicBezTo>
                    <a:cubicBezTo>
                      <a:pt x="0" y="116289"/>
                      <a:pt x="90976" y="0"/>
                      <a:pt x="203200" y="0"/>
                    </a:cubicBezTo>
                    <a:close/>
                  </a:path>
                </a:pathLst>
              </a:custGeom>
              <a:solidFill>
                <a:srgbClr val="CCDAE0"/>
              </a:solidFill>
            </p:spPr>
            <p:txBody>
              <a:bodyPr/>
              <a:lstStyle/>
              <a:p>
                <a:endParaRPr lang="en-GB"/>
              </a:p>
            </p:txBody>
          </p:sp>
          <p:sp>
            <p:nvSpPr>
              <p:cNvPr id="13" name="TextBox 13"/>
              <p:cNvSpPr txBox="1"/>
              <p:nvPr/>
            </p:nvSpPr>
            <p:spPr>
              <a:xfrm>
                <a:off x="0" y="-38100"/>
                <a:ext cx="3942845" cy="557579"/>
              </a:xfrm>
              <a:prstGeom prst="rect">
                <a:avLst/>
              </a:prstGeom>
            </p:spPr>
            <p:txBody>
              <a:bodyPr lIns="50800" tIns="50800" rIns="50800" bIns="50800" rtlCol="0" anchor="ctr"/>
              <a:lstStyle/>
              <a:p>
                <a:pPr algn="ctr">
                  <a:lnSpc>
                    <a:spcPts val="3499"/>
                  </a:lnSpc>
                </a:pPr>
                <a:endParaRPr/>
              </a:p>
            </p:txBody>
          </p:sp>
        </p:grpSp>
        <p:sp>
          <p:nvSpPr>
            <p:cNvPr id="14" name="Freeform 14"/>
            <p:cNvSpPr/>
            <p:nvPr/>
          </p:nvSpPr>
          <p:spPr>
            <a:xfrm>
              <a:off x="695066" y="304704"/>
              <a:ext cx="1778000" cy="2020455"/>
            </a:xfrm>
            <a:custGeom>
              <a:avLst/>
              <a:gdLst/>
              <a:ahLst/>
              <a:cxnLst/>
              <a:rect l="l" t="t" r="r" b="b"/>
              <a:pathLst>
                <a:path w="1778000" h="2020455">
                  <a:moveTo>
                    <a:pt x="0" y="0"/>
                  </a:moveTo>
                  <a:lnTo>
                    <a:pt x="1778000" y="0"/>
                  </a:lnTo>
                  <a:lnTo>
                    <a:pt x="1778000" y="2020454"/>
                  </a:lnTo>
                  <a:lnTo>
                    <a:pt x="0" y="20204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5"/>
            <p:cNvSpPr txBox="1"/>
            <p:nvPr/>
          </p:nvSpPr>
          <p:spPr>
            <a:xfrm>
              <a:off x="2840467" y="319250"/>
              <a:ext cx="16834058" cy="19151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DISH is unable to support with care, equipment, housing benefit, council tax support.</a:t>
              </a:r>
            </a:p>
          </p:txBody>
        </p:sp>
      </p:grpSp>
      <p:grpSp>
        <p:nvGrpSpPr>
          <p:cNvPr id="16" name="Group 16"/>
          <p:cNvGrpSpPr/>
          <p:nvPr/>
        </p:nvGrpSpPr>
        <p:grpSpPr>
          <a:xfrm>
            <a:off x="1405201" y="4008141"/>
            <a:ext cx="14970489" cy="1972396"/>
            <a:chOff x="0" y="0"/>
            <a:chExt cx="19960651" cy="2629862"/>
          </a:xfrm>
        </p:grpSpPr>
        <p:grpSp>
          <p:nvGrpSpPr>
            <p:cNvPr id="17" name="Group 17"/>
            <p:cNvGrpSpPr/>
            <p:nvPr/>
          </p:nvGrpSpPr>
          <p:grpSpPr>
            <a:xfrm>
              <a:off x="0" y="0"/>
              <a:ext cx="19960651" cy="2629862"/>
              <a:chOff x="0" y="0"/>
              <a:chExt cx="3942845" cy="519479"/>
            </a:xfrm>
          </p:grpSpPr>
          <p:sp>
            <p:nvSpPr>
              <p:cNvPr id="18" name="Freeform 18"/>
              <p:cNvSpPr/>
              <p:nvPr/>
            </p:nvSpPr>
            <p:spPr>
              <a:xfrm>
                <a:off x="0" y="0"/>
                <a:ext cx="3942845" cy="519479"/>
              </a:xfrm>
              <a:custGeom>
                <a:avLst/>
                <a:gdLst/>
                <a:ahLst/>
                <a:cxnLst/>
                <a:rect l="l" t="t" r="r" b="b"/>
                <a:pathLst>
                  <a:path w="3942845" h="519479">
                    <a:moveTo>
                      <a:pt x="3739645" y="0"/>
                    </a:moveTo>
                    <a:cubicBezTo>
                      <a:pt x="3851869" y="0"/>
                      <a:pt x="3942845" y="116289"/>
                      <a:pt x="3942845" y="259739"/>
                    </a:cubicBezTo>
                    <a:cubicBezTo>
                      <a:pt x="3942845" y="403190"/>
                      <a:pt x="3851869" y="519479"/>
                      <a:pt x="3739645" y="519479"/>
                    </a:cubicBezTo>
                    <a:lnTo>
                      <a:pt x="203200" y="519479"/>
                    </a:lnTo>
                    <a:cubicBezTo>
                      <a:pt x="90976" y="519479"/>
                      <a:pt x="0" y="403190"/>
                      <a:pt x="0" y="259739"/>
                    </a:cubicBezTo>
                    <a:cubicBezTo>
                      <a:pt x="0" y="116289"/>
                      <a:pt x="90976" y="0"/>
                      <a:pt x="203200" y="0"/>
                    </a:cubicBezTo>
                    <a:close/>
                  </a:path>
                </a:pathLst>
              </a:custGeom>
              <a:solidFill>
                <a:srgbClr val="CCDAE0"/>
              </a:solidFill>
            </p:spPr>
            <p:txBody>
              <a:bodyPr/>
              <a:lstStyle/>
              <a:p>
                <a:endParaRPr lang="en-GB"/>
              </a:p>
            </p:txBody>
          </p:sp>
          <p:sp>
            <p:nvSpPr>
              <p:cNvPr id="19" name="TextBox 19"/>
              <p:cNvSpPr txBox="1"/>
              <p:nvPr/>
            </p:nvSpPr>
            <p:spPr>
              <a:xfrm>
                <a:off x="0" y="-38100"/>
                <a:ext cx="3942845" cy="557579"/>
              </a:xfrm>
              <a:prstGeom prst="rect">
                <a:avLst/>
              </a:prstGeom>
            </p:spPr>
            <p:txBody>
              <a:bodyPr lIns="50800" tIns="50800" rIns="50800" bIns="50800" rtlCol="0" anchor="ctr"/>
              <a:lstStyle/>
              <a:p>
                <a:pPr algn="ctr">
                  <a:lnSpc>
                    <a:spcPts val="3499"/>
                  </a:lnSpc>
                </a:pPr>
                <a:endParaRPr/>
              </a:p>
            </p:txBody>
          </p:sp>
        </p:grpSp>
        <p:sp>
          <p:nvSpPr>
            <p:cNvPr id="20" name="Freeform 20"/>
            <p:cNvSpPr/>
            <p:nvPr/>
          </p:nvSpPr>
          <p:spPr>
            <a:xfrm>
              <a:off x="635338" y="464825"/>
              <a:ext cx="1778000" cy="1700212"/>
            </a:xfrm>
            <a:custGeom>
              <a:avLst/>
              <a:gdLst/>
              <a:ahLst/>
              <a:cxnLst/>
              <a:rect l="l" t="t" r="r" b="b"/>
              <a:pathLst>
                <a:path w="1778000" h="1700212">
                  <a:moveTo>
                    <a:pt x="0" y="0"/>
                  </a:moveTo>
                  <a:lnTo>
                    <a:pt x="1778000" y="0"/>
                  </a:lnTo>
                  <a:lnTo>
                    <a:pt x="1778000" y="1700212"/>
                  </a:lnTo>
                  <a:lnTo>
                    <a:pt x="0" y="17002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TextBox 21"/>
            <p:cNvSpPr txBox="1"/>
            <p:nvPr/>
          </p:nvSpPr>
          <p:spPr>
            <a:xfrm>
              <a:off x="2840467" y="319250"/>
              <a:ext cx="16834058" cy="19151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When talking with clients, please use the phrase ‘may be eligible’, rather than ‘you are entitled’</a:t>
              </a:r>
            </a:p>
          </p:txBody>
        </p:sp>
      </p:grpSp>
      <p:grpSp>
        <p:nvGrpSpPr>
          <p:cNvPr id="22" name="Group 22"/>
          <p:cNvGrpSpPr/>
          <p:nvPr/>
        </p:nvGrpSpPr>
        <p:grpSpPr>
          <a:xfrm>
            <a:off x="1405201" y="8383915"/>
            <a:ext cx="14970489" cy="1543050"/>
            <a:chOff x="0" y="0"/>
            <a:chExt cx="19960651" cy="2057400"/>
          </a:xfrm>
        </p:grpSpPr>
        <p:grpSp>
          <p:nvGrpSpPr>
            <p:cNvPr id="23" name="Group 23"/>
            <p:cNvGrpSpPr/>
            <p:nvPr/>
          </p:nvGrpSpPr>
          <p:grpSpPr>
            <a:xfrm>
              <a:off x="0" y="0"/>
              <a:ext cx="19960651" cy="2057400"/>
              <a:chOff x="0" y="0"/>
              <a:chExt cx="3942845" cy="406400"/>
            </a:xfrm>
          </p:grpSpPr>
          <p:sp>
            <p:nvSpPr>
              <p:cNvPr id="24" name="Freeform 24"/>
              <p:cNvSpPr/>
              <p:nvPr/>
            </p:nvSpPr>
            <p:spPr>
              <a:xfrm>
                <a:off x="0" y="0"/>
                <a:ext cx="3942845" cy="406400"/>
              </a:xfrm>
              <a:custGeom>
                <a:avLst/>
                <a:gdLst/>
                <a:ahLst/>
                <a:cxnLst/>
                <a:rect l="l" t="t" r="r" b="b"/>
                <a:pathLst>
                  <a:path w="3942845" h="406400">
                    <a:moveTo>
                      <a:pt x="3739645" y="0"/>
                    </a:moveTo>
                    <a:cubicBezTo>
                      <a:pt x="3851869" y="0"/>
                      <a:pt x="3942845" y="90976"/>
                      <a:pt x="3942845" y="203200"/>
                    </a:cubicBezTo>
                    <a:cubicBezTo>
                      <a:pt x="3942845" y="315424"/>
                      <a:pt x="3851869" y="406400"/>
                      <a:pt x="3739645" y="406400"/>
                    </a:cubicBezTo>
                    <a:lnTo>
                      <a:pt x="203200" y="406400"/>
                    </a:lnTo>
                    <a:cubicBezTo>
                      <a:pt x="90976" y="406400"/>
                      <a:pt x="0" y="315424"/>
                      <a:pt x="0" y="203200"/>
                    </a:cubicBezTo>
                    <a:cubicBezTo>
                      <a:pt x="0" y="90976"/>
                      <a:pt x="90976" y="0"/>
                      <a:pt x="203200" y="0"/>
                    </a:cubicBezTo>
                    <a:close/>
                  </a:path>
                </a:pathLst>
              </a:custGeom>
              <a:solidFill>
                <a:srgbClr val="CCDAE0"/>
              </a:solidFill>
            </p:spPr>
            <p:txBody>
              <a:bodyPr/>
              <a:lstStyle/>
              <a:p>
                <a:endParaRPr lang="en-GB"/>
              </a:p>
            </p:txBody>
          </p:sp>
          <p:sp>
            <p:nvSpPr>
              <p:cNvPr id="25" name="TextBox 25"/>
              <p:cNvSpPr txBox="1"/>
              <p:nvPr/>
            </p:nvSpPr>
            <p:spPr>
              <a:xfrm>
                <a:off x="0" y="-38100"/>
                <a:ext cx="3942845" cy="444500"/>
              </a:xfrm>
              <a:prstGeom prst="rect">
                <a:avLst/>
              </a:prstGeom>
            </p:spPr>
            <p:txBody>
              <a:bodyPr lIns="50800" tIns="50800" rIns="50800" bIns="50800" rtlCol="0" anchor="ctr"/>
              <a:lstStyle/>
              <a:p>
                <a:pPr algn="ctr">
                  <a:lnSpc>
                    <a:spcPts val="3499"/>
                  </a:lnSpc>
                </a:pPr>
                <a:endParaRPr/>
              </a:p>
            </p:txBody>
          </p:sp>
        </p:grpSp>
        <p:sp>
          <p:nvSpPr>
            <p:cNvPr id="26" name="Freeform 26"/>
            <p:cNvSpPr/>
            <p:nvPr/>
          </p:nvSpPr>
          <p:spPr>
            <a:xfrm>
              <a:off x="635338" y="13970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7" name="TextBox 27"/>
            <p:cNvSpPr txBox="1"/>
            <p:nvPr/>
          </p:nvSpPr>
          <p:spPr>
            <a:xfrm>
              <a:off x="2840467" y="518543"/>
              <a:ext cx="16572139" cy="9245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Explain that you are referring the client to us</a:t>
              </a:r>
            </a:p>
          </p:txBody>
        </p:sp>
      </p:grpSp>
      <p:sp>
        <p:nvSpPr>
          <p:cNvPr id="28" name="TextBox 28"/>
          <p:cNvSpPr txBox="1"/>
          <p:nvPr/>
        </p:nvSpPr>
        <p:spPr>
          <a:xfrm>
            <a:off x="2197238" y="363080"/>
            <a:ext cx="8478292"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Before making a referral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639183" y="2222172"/>
            <a:ext cx="14970489" cy="2324341"/>
            <a:chOff x="0" y="0"/>
            <a:chExt cx="19960651" cy="3099122"/>
          </a:xfrm>
        </p:grpSpPr>
        <p:grpSp>
          <p:nvGrpSpPr>
            <p:cNvPr id="5" name="Group 5"/>
            <p:cNvGrpSpPr/>
            <p:nvPr/>
          </p:nvGrpSpPr>
          <p:grpSpPr>
            <a:xfrm>
              <a:off x="0" y="0"/>
              <a:ext cx="19960651" cy="3099122"/>
              <a:chOff x="0" y="0"/>
              <a:chExt cx="3942845" cy="612172"/>
            </a:xfrm>
          </p:grpSpPr>
          <p:sp>
            <p:nvSpPr>
              <p:cNvPr id="6" name="Freeform 6"/>
              <p:cNvSpPr/>
              <p:nvPr/>
            </p:nvSpPr>
            <p:spPr>
              <a:xfrm>
                <a:off x="0" y="0"/>
                <a:ext cx="3942845" cy="612172"/>
              </a:xfrm>
              <a:custGeom>
                <a:avLst/>
                <a:gdLst/>
                <a:ahLst/>
                <a:cxnLst/>
                <a:rect l="l" t="t" r="r" b="b"/>
                <a:pathLst>
                  <a:path w="3942845" h="612172">
                    <a:moveTo>
                      <a:pt x="3739645" y="0"/>
                    </a:moveTo>
                    <a:cubicBezTo>
                      <a:pt x="3851869" y="0"/>
                      <a:pt x="3942845" y="137039"/>
                      <a:pt x="3942845" y="306086"/>
                    </a:cubicBezTo>
                    <a:cubicBezTo>
                      <a:pt x="3942845" y="475133"/>
                      <a:pt x="3851869" y="612172"/>
                      <a:pt x="3739645" y="612172"/>
                    </a:cubicBezTo>
                    <a:lnTo>
                      <a:pt x="203200" y="612172"/>
                    </a:lnTo>
                    <a:cubicBezTo>
                      <a:pt x="90976" y="612172"/>
                      <a:pt x="0" y="475133"/>
                      <a:pt x="0" y="306086"/>
                    </a:cubicBezTo>
                    <a:cubicBezTo>
                      <a:pt x="0" y="137039"/>
                      <a:pt x="90976" y="0"/>
                      <a:pt x="203200" y="0"/>
                    </a:cubicBezTo>
                    <a:close/>
                  </a:path>
                </a:pathLst>
              </a:custGeom>
              <a:solidFill>
                <a:srgbClr val="CCDAE0"/>
              </a:solidFill>
            </p:spPr>
            <p:txBody>
              <a:bodyPr/>
              <a:lstStyle/>
              <a:p>
                <a:endParaRPr lang="en-GB"/>
              </a:p>
            </p:txBody>
          </p:sp>
          <p:sp>
            <p:nvSpPr>
              <p:cNvPr id="7" name="TextBox 7"/>
              <p:cNvSpPr txBox="1"/>
              <p:nvPr/>
            </p:nvSpPr>
            <p:spPr>
              <a:xfrm>
                <a:off x="0" y="-38100"/>
                <a:ext cx="3942845" cy="650272"/>
              </a:xfrm>
              <a:prstGeom prst="rect">
                <a:avLst/>
              </a:prstGeom>
            </p:spPr>
            <p:txBody>
              <a:bodyPr lIns="50800" tIns="50800" rIns="50800" bIns="50800" rtlCol="0" anchor="ctr"/>
              <a:lstStyle/>
              <a:p>
                <a:pPr algn="ctr">
                  <a:lnSpc>
                    <a:spcPts val="3499"/>
                  </a:lnSpc>
                </a:pPr>
                <a:endParaRPr/>
              </a:p>
            </p:txBody>
          </p:sp>
        </p:grpSp>
        <p:sp>
          <p:nvSpPr>
            <p:cNvPr id="8" name="TextBox 8"/>
            <p:cNvSpPr txBox="1"/>
            <p:nvPr/>
          </p:nvSpPr>
          <p:spPr>
            <a:xfrm>
              <a:off x="2840467" y="58580"/>
              <a:ext cx="15461113" cy="29057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Explain that we will be in touch to discuss their referral and arrange appointment. Provide them with our contact details.</a:t>
              </a:r>
            </a:p>
          </p:txBody>
        </p:sp>
        <p:sp>
          <p:nvSpPr>
            <p:cNvPr id="9" name="Freeform 9"/>
            <p:cNvSpPr/>
            <p:nvPr/>
          </p:nvSpPr>
          <p:spPr>
            <a:xfrm>
              <a:off x="583053" y="688039"/>
              <a:ext cx="1778000" cy="1723044"/>
            </a:xfrm>
            <a:custGeom>
              <a:avLst/>
              <a:gdLst/>
              <a:ahLst/>
              <a:cxnLst/>
              <a:rect l="l" t="t" r="r" b="b"/>
              <a:pathLst>
                <a:path w="1778000" h="1723044">
                  <a:moveTo>
                    <a:pt x="0" y="0"/>
                  </a:moveTo>
                  <a:lnTo>
                    <a:pt x="1778000" y="0"/>
                  </a:lnTo>
                  <a:lnTo>
                    <a:pt x="1778000" y="1723044"/>
                  </a:lnTo>
                  <a:lnTo>
                    <a:pt x="0" y="1723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sp>
        <p:nvSpPr>
          <p:cNvPr id="10" name="Freeform 10"/>
          <p:cNvSpPr/>
          <p:nvPr/>
        </p:nvSpPr>
        <p:spPr>
          <a:xfrm>
            <a:off x="14546515" y="145757"/>
            <a:ext cx="3632205" cy="3632205"/>
          </a:xfrm>
          <a:custGeom>
            <a:avLst/>
            <a:gdLst/>
            <a:ahLst/>
            <a:cxnLst/>
            <a:rect l="l" t="t" r="r" b="b"/>
            <a:pathLst>
              <a:path w="3632205" h="3632205">
                <a:moveTo>
                  <a:pt x="0" y="0"/>
                </a:moveTo>
                <a:lnTo>
                  <a:pt x="3632205" y="0"/>
                </a:lnTo>
                <a:lnTo>
                  <a:pt x="3632205" y="3632205"/>
                </a:lnTo>
                <a:lnTo>
                  <a:pt x="0" y="3632205"/>
                </a:lnTo>
                <a:lnTo>
                  <a:pt x="0" y="0"/>
                </a:lnTo>
                <a:close/>
              </a:path>
            </a:pathLst>
          </a:custGeom>
          <a:blipFill>
            <a:blip r:embed="rId6"/>
            <a:stretch>
              <a:fillRect/>
            </a:stretch>
          </a:blipFill>
        </p:spPr>
        <p:txBody>
          <a:bodyPr/>
          <a:lstStyle/>
          <a:p>
            <a:endParaRPr lang="en-GB"/>
          </a:p>
        </p:txBody>
      </p:sp>
      <p:grpSp>
        <p:nvGrpSpPr>
          <p:cNvPr id="11" name="Group 11"/>
          <p:cNvGrpSpPr/>
          <p:nvPr/>
        </p:nvGrpSpPr>
        <p:grpSpPr>
          <a:xfrm>
            <a:off x="1639183" y="4926030"/>
            <a:ext cx="14970489" cy="1543050"/>
            <a:chOff x="0" y="0"/>
            <a:chExt cx="19960651" cy="2057400"/>
          </a:xfrm>
        </p:grpSpPr>
        <p:grpSp>
          <p:nvGrpSpPr>
            <p:cNvPr id="12" name="Group 12"/>
            <p:cNvGrpSpPr/>
            <p:nvPr/>
          </p:nvGrpSpPr>
          <p:grpSpPr>
            <a:xfrm>
              <a:off x="0" y="0"/>
              <a:ext cx="19960651" cy="2057400"/>
              <a:chOff x="0" y="0"/>
              <a:chExt cx="3942845" cy="406400"/>
            </a:xfrm>
          </p:grpSpPr>
          <p:sp>
            <p:nvSpPr>
              <p:cNvPr id="13" name="Freeform 13"/>
              <p:cNvSpPr/>
              <p:nvPr/>
            </p:nvSpPr>
            <p:spPr>
              <a:xfrm>
                <a:off x="0" y="0"/>
                <a:ext cx="3942845" cy="406400"/>
              </a:xfrm>
              <a:custGeom>
                <a:avLst/>
                <a:gdLst/>
                <a:ahLst/>
                <a:cxnLst/>
                <a:rect l="l" t="t" r="r" b="b"/>
                <a:pathLst>
                  <a:path w="3942845" h="406400">
                    <a:moveTo>
                      <a:pt x="3739645" y="0"/>
                    </a:moveTo>
                    <a:cubicBezTo>
                      <a:pt x="3851869" y="0"/>
                      <a:pt x="3942845" y="90976"/>
                      <a:pt x="3942845" y="203200"/>
                    </a:cubicBezTo>
                    <a:cubicBezTo>
                      <a:pt x="3942845" y="315424"/>
                      <a:pt x="3851869" y="406400"/>
                      <a:pt x="3739645" y="406400"/>
                    </a:cubicBezTo>
                    <a:lnTo>
                      <a:pt x="203200" y="406400"/>
                    </a:lnTo>
                    <a:cubicBezTo>
                      <a:pt x="90976" y="406400"/>
                      <a:pt x="0" y="315424"/>
                      <a:pt x="0" y="203200"/>
                    </a:cubicBezTo>
                    <a:cubicBezTo>
                      <a:pt x="0" y="90976"/>
                      <a:pt x="90976" y="0"/>
                      <a:pt x="203200" y="0"/>
                    </a:cubicBezTo>
                    <a:close/>
                  </a:path>
                </a:pathLst>
              </a:custGeom>
              <a:solidFill>
                <a:srgbClr val="CCDAE0"/>
              </a:solidFill>
            </p:spPr>
            <p:txBody>
              <a:bodyPr/>
              <a:lstStyle/>
              <a:p>
                <a:endParaRPr lang="en-GB"/>
              </a:p>
            </p:txBody>
          </p:sp>
          <p:sp>
            <p:nvSpPr>
              <p:cNvPr id="14" name="TextBox 14"/>
              <p:cNvSpPr txBox="1"/>
              <p:nvPr/>
            </p:nvSpPr>
            <p:spPr>
              <a:xfrm>
                <a:off x="0" y="-38100"/>
                <a:ext cx="3942845" cy="444500"/>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a:off x="757575" y="13970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6" name="TextBox 16"/>
            <p:cNvSpPr txBox="1"/>
            <p:nvPr/>
          </p:nvSpPr>
          <p:spPr>
            <a:xfrm>
              <a:off x="2840467" y="528320"/>
              <a:ext cx="16704981" cy="9245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Make sure the individual has the necessary forms</a:t>
              </a:r>
            </a:p>
          </p:txBody>
        </p:sp>
      </p:grpSp>
      <p:grpSp>
        <p:nvGrpSpPr>
          <p:cNvPr id="17" name="Group 17"/>
          <p:cNvGrpSpPr/>
          <p:nvPr/>
        </p:nvGrpSpPr>
        <p:grpSpPr>
          <a:xfrm>
            <a:off x="1639183" y="6848597"/>
            <a:ext cx="14970489" cy="2869434"/>
            <a:chOff x="0" y="0"/>
            <a:chExt cx="19960651" cy="3825912"/>
          </a:xfrm>
        </p:grpSpPr>
        <p:grpSp>
          <p:nvGrpSpPr>
            <p:cNvPr id="18" name="Group 18"/>
            <p:cNvGrpSpPr/>
            <p:nvPr/>
          </p:nvGrpSpPr>
          <p:grpSpPr>
            <a:xfrm>
              <a:off x="0" y="0"/>
              <a:ext cx="19960651" cy="3825912"/>
              <a:chOff x="0" y="0"/>
              <a:chExt cx="3942845" cy="755736"/>
            </a:xfrm>
          </p:grpSpPr>
          <p:sp>
            <p:nvSpPr>
              <p:cNvPr id="19" name="Freeform 19"/>
              <p:cNvSpPr/>
              <p:nvPr/>
            </p:nvSpPr>
            <p:spPr>
              <a:xfrm>
                <a:off x="0" y="0"/>
                <a:ext cx="3942845" cy="755736"/>
              </a:xfrm>
              <a:custGeom>
                <a:avLst/>
                <a:gdLst/>
                <a:ahLst/>
                <a:cxnLst/>
                <a:rect l="l" t="t" r="r" b="b"/>
                <a:pathLst>
                  <a:path w="3942845" h="755736">
                    <a:moveTo>
                      <a:pt x="3739645" y="0"/>
                    </a:moveTo>
                    <a:cubicBezTo>
                      <a:pt x="3851869" y="0"/>
                      <a:pt x="3942845" y="169177"/>
                      <a:pt x="3942845" y="377868"/>
                    </a:cubicBezTo>
                    <a:cubicBezTo>
                      <a:pt x="3942845" y="586559"/>
                      <a:pt x="3851869" y="755736"/>
                      <a:pt x="3739645" y="755736"/>
                    </a:cubicBezTo>
                    <a:lnTo>
                      <a:pt x="203200" y="755736"/>
                    </a:lnTo>
                    <a:cubicBezTo>
                      <a:pt x="90976" y="755736"/>
                      <a:pt x="0" y="586559"/>
                      <a:pt x="0" y="377868"/>
                    </a:cubicBezTo>
                    <a:cubicBezTo>
                      <a:pt x="0" y="169177"/>
                      <a:pt x="90976" y="0"/>
                      <a:pt x="203200" y="0"/>
                    </a:cubicBezTo>
                    <a:close/>
                  </a:path>
                </a:pathLst>
              </a:custGeom>
              <a:solidFill>
                <a:srgbClr val="CCDAE0"/>
              </a:solidFill>
            </p:spPr>
            <p:txBody>
              <a:bodyPr/>
              <a:lstStyle/>
              <a:p>
                <a:endParaRPr lang="en-GB"/>
              </a:p>
            </p:txBody>
          </p:sp>
          <p:sp>
            <p:nvSpPr>
              <p:cNvPr id="20" name="TextBox 20"/>
              <p:cNvSpPr txBox="1"/>
              <p:nvPr/>
            </p:nvSpPr>
            <p:spPr>
              <a:xfrm>
                <a:off x="0" y="-38100"/>
                <a:ext cx="3942845" cy="793836"/>
              </a:xfrm>
              <a:prstGeom prst="rect">
                <a:avLst/>
              </a:prstGeom>
            </p:spPr>
            <p:txBody>
              <a:bodyPr lIns="50800" tIns="50800" rIns="50800" bIns="50800" rtlCol="0" anchor="ctr"/>
              <a:lstStyle/>
              <a:p>
                <a:pPr algn="ctr">
                  <a:lnSpc>
                    <a:spcPts val="3499"/>
                  </a:lnSpc>
                </a:pPr>
                <a:endParaRPr/>
              </a:p>
            </p:txBody>
          </p:sp>
        </p:grpSp>
        <p:sp>
          <p:nvSpPr>
            <p:cNvPr id="21" name="Freeform 21"/>
            <p:cNvSpPr/>
            <p:nvPr/>
          </p:nvSpPr>
          <p:spPr>
            <a:xfrm>
              <a:off x="583053" y="925178"/>
              <a:ext cx="1778000" cy="1975556"/>
            </a:xfrm>
            <a:custGeom>
              <a:avLst/>
              <a:gdLst/>
              <a:ahLst/>
              <a:cxnLst/>
              <a:rect l="l" t="t" r="r" b="b"/>
              <a:pathLst>
                <a:path w="1778000" h="1975556">
                  <a:moveTo>
                    <a:pt x="0" y="0"/>
                  </a:moveTo>
                  <a:lnTo>
                    <a:pt x="1778000" y="0"/>
                  </a:lnTo>
                  <a:lnTo>
                    <a:pt x="1778000" y="1975556"/>
                  </a:lnTo>
                  <a:lnTo>
                    <a:pt x="0" y="19755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2" name="TextBox 22"/>
            <p:cNvSpPr txBox="1"/>
            <p:nvPr/>
          </p:nvSpPr>
          <p:spPr>
            <a:xfrm>
              <a:off x="2840467" y="421976"/>
              <a:ext cx="16834058" cy="29057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Ask them to obtain an extension to submission, if the client has the forms. It is acceptable reason for awaiting support appointment.</a:t>
              </a:r>
            </a:p>
          </p:txBody>
        </p:sp>
      </p:grpSp>
      <p:sp>
        <p:nvSpPr>
          <p:cNvPr id="23" name="TextBox 23"/>
          <p:cNvSpPr txBox="1"/>
          <p:nvPr/>
        </p:nvSpPr>
        <p:spPr>
          <a:xfrm>
            <a:off x="2197238" y="363080"/>
            <a:ext cx="780410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Guidance for the client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2197238" y="1841822"/>
            <a:ext cx="10108853" cy="1333500"/>
            <a:chOff x="0" y="0"/>
            <a:chExt cx="13478470" cy="1778000"/>
          </a:xfrm>
        </p:grpSpPr>
        <p:sp>
          <p:nvSpPr>
            <p:cNvPr id="5" name="Freeform 5"/>
            <p:cNvSpPr/>
            <p:nvPr/>
          </p:nvSpPr>
          <p:spPr>
            <a:xfrm>
              <a:off x="0" y="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2365970" y="457834"/>
              <a:ext cx="11112500" cy="795657"/>
            </a:xfrm>
            <a:prstGeom prst="rect">
              <a:avLst/>
            </a:prstGeom>
          </p:spPr>
          <p:txBody>
            <a:bodyPr lIns="0" tIns="0" rIns="0" bIns="0" rtlCol="0" anchor="t">
              <a:spAutoFit/>
            </a:bodyPr>
            <a:lstStyle/>
            <a:p>
              <a:pPr algn="l">
                <a:lnSpc>
                  <a:spcPts val="5039"/>
                </a:lnSpc>
                <a:spcBef>
                  <a:spcPct val="0"/>
                </a:spcBef>
              </a:pPr>
              <a:r>
                <a:rPr lang="en-US" sz="3599">
                  <a:solidFill>
                    <a:srgbClr val="014862"/>
                  </a:solidFill>
                  <a:latin typeface="Muli 2"/>
                  <a:ea typeface="Muli 2"/>
                  <a:cs typeface="Muli 2"/>
                  <a:sym typeface="Muli 2"/>
                </a:rPr>
                <a:t>Visit our website - </a:t>
              </a:r>
              <a:r>
                <a:rPr lang="en-US" sz="3599">
                  <a:solidFill>
                    <a:srgbClr val="014862"/>
                  </a:solidFill>
                  <a:latin typeface="Muli 2"/>
                  <a:ea typeface="Muli 2"/>
                  <a:cs typeface="Muli 2"/>
                  <a:sym typeface="Muli 2"/>
                  <a:hlinkClick r:id="rId6" tooltip="http://www.dish.org.uk"/>
                </a:rPr>
                <a:t>www.dish.org.uk</a:t>
              </a:r>
            </a:p>
          </p:txBody>
        </p:sp>
      </p:grpSp>
      <p:sp>
        <p:nvSpPr>
          <p:cNvPr id="7" name="Freeform 7"/>
          <p:cNvSpPr/>
          <p:nvPr/>
        </p:nvSpPr>
        <p:spPr>
          <a:xfrm>
            <a:off x="15403059" y="1515435"/>
            <a:ext cx="2653448" cy="4086310"/>
          </a:xfrm>
          <a:custGeom>
            <a:avLst/>
            <a:gdLst/>
            <a:ahLst/>
            <a:cxnLst/>
            <a:rect l="l" t="t" r="r" b="b"/>
            <a:pathLst>
              <a:path w="2653448" h="4086310">
                <a:moveTo>
                  <a:pt x="0" y="0"/>
                </a:moveTo>
                <a:lnTo>
                  <a:pt x="2653447" y="0"/>
                </a:lnTo>
                <a:lnTo>
                  <a:pt x="2653447" y="4086310"/>
                </a:lnTo>
                <a:lnTo>
                  <a:pt x="0" y="4086310"/>
                </a:lnTo>
                <a:lnTo>
                  <a:pt x="0" y="0"/>
                </a:lnTo>
                <a:close/>
              </a:path>
            </a:pathLst>
          </a:custGeom>
          <a:blipFill>
            <a:blip r:embed="rId7"/>
            <a:stretch>
              <a:fillRect/>
            </a:stretch>
          </a:blipFill>
        </p:spPr>
        <p:txBody>
          <a:bodyPr/>
          <a:lstStyle/>
          <a:p>
            <a:endParaRPr lang="en-GB"/>
          </a:p>
        </p:txBody>
      </p:sp>
      <p:grpSp>
        <p:nvGrpSpPr>
          <p:cNvPr id="8" name="Group 8"/>
          <p:cNvGrpSpPr/>
          <p:nvPr/>
        </p:nvGrpSpPr>
        <p:grpSpPr>
          <a:xfrm>
            <a:off x="3443928" y="3721783"/>
            <a:ext cx="11553277" cy="1333500"/>
            <a:chOff x="0" y="0"/>
            <a:chExt cx="15404369" cy="1778000"/>
          </a:xfrm>
        </p:grpSpPr>
        <p:sp>
          <p:nvSpPr>
            <p:cNvPr id="9" name="Freeform 9"/>
            <p:cNvSpPr/>
            <p:nvPr/>
          </p:nvSpPr>
          <p:spPr>
            <a:xfrm>
              <a:off x="0" y="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TextBox 10"/>
            <p:cNvSpPr txBox="1"/>
            <p:nvPr/>
          </p:nvSpPr>
          <p:spPr>
            <a:xfrm>
              <a:off x="2365970" y="457834"/>
              <a:ext cx="13038399" cy="795657"/>
            </a:xfrm>
            <a:prstGeom prst="rect">
              <a:avLst/>
            </a:prstGeom>
          </p:spPr>
          <p:txBody>
            <a:bodyPr lIns="0" tIns="0" rIns="0" bIns="0" rtlCol="0" anchor="t">
              <a:spAutoFit/>
            </a:bodyPr>
            <a:lstStyle/>
            <a:p>
              <a:pPr algn="l">
                <a:lnSpc>
                  <a:spcPts val="5039"/>
                </a:lnSpc>
                <a:spcBef>
                  <a:spcPct val="0"/>
                </a:spcBef>
              </a:pPr>
              <a:r>
                <a:rPr lang="en-US" sz="3599">
                  <a:solidFill>
                    <a:srgbClr val="014862"/>
                  </a:solidFill>
                  <a:latin typeface="Muli 2"/>
                  <a:ea typeface="Muli 2"/>
                  <a:cs typeface="Muli 2"/>
                  <a:sym typeface="Muli 2"/>
                </a:rPr>
                <a:t>Click on Contact us, then on Create a referral.</a:t>
              </a:r>
            </a:p>
          </p:txBody>
        </p:sp>
      </p:grpSp>
      <p:grpSp>
        <p:nvGrpSpPr>
          <p:cNvPr id="11" name="Group 11"/>
          <p:cNvGrpSpPr/>
          <p:nvPr/>
        </p:nvGrpSpPr>
        <p:grpSpPr>
          <a:xfrm>
            <a:off x="4864238" y="5601745"/>
            <a:ext cx="12229512" cy="1333500"/>
            <a:chOff x="0" y="0"/>
            <a:chExt cx="16306016" cy="1778000"/>
          </a:xfrm>
        </p:grpSpPr>
        <p:sp>
          <p:nvSpPr>
            <p:cNvPr id="12" name="Freeform 12"/>
            <p:cNvSpPr/>
            <p:nvPr/>
          </p:nvSpPr>
          <p:spPr>
            <a:xfrm>
              <a:off x="0" y="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TextBox 13"/>
            <p:cNvSpPr txBox="1"/>
            <p:nvPr/>
          </p:nvSpPr>
          <p:spPr>
            <a:xfrm>
              <a:off x="2365970" y="457834"/>
              <a:ext cx="13940046" cy="795657"/>
            </a:xfrm>
            <a:prstGeom prst="rect">
              <a:avLst/>
            </a:prstGeom>
          </p:spPr>
          <p:txBody>
            <a:bodyPr lIns="0" tIns="0" rIns="0" bIns="0" rtlCol="0" anchor="t">
              <a:spAutoFit/>
            </a:bodyPr>
            <a:lstStyle/>
            <a:p>
              <a:pPr algn="l">
                <a:lnSpc>
                  <a:spcPts val="5039"/>
                </a:lnSpc>
                <a:spcBef>
                  <a:spcPct val="0"/>
                </a:spcBef>
              </a:pPr>
              <a:r>
                <a:rPr lang="en-US" sz="3599">
                  <a:solidFill>
                    <a:srgbClr val="014862"/>
                  </a:solidFill>
                  <a:latin typeface="Muli 2"/>
                  <a:ea typeface="Muli 2"/>
                  <a:cs typeface="Muli 2"/>
                  <a:sym typeface="Muli 2"/>
                </a:rPr>
                <a:t>Please read the guidance at the top of the page</a:t>
              </a:r>
            </a:p>
          </p:txBody>
        </p:sp>
      </p:grpSp>
      <p:grpSp>
        <p:nvGrpSpPr>
          <p:cNvPr id="14" name="Group 14"/>
          <p:cNvGrpSpPr/>
          <p:nvPr/>
        </p:nvGrpSpPr>
        <p:grpSpPr>
          <a:xfrm>
            <a:off x="6197738" y="7481707"/>
            <a:ext cx="11394223" cy="1333500"/>
            <a:chOff x="0" y="0"/>
            <a:chExt cx="15192297" cy="1778000"/>
          </a:xfrm>
        </p:grpSpPr>
        <p:sp>
          <p:nvSpPr>
            <p:cNvPr id="15" name="Freeform 15"/>
            <p:cNvSpPr/>
            <p:nvPr/>
          </p:nvSpPr>
          <p:spPr>
            <a:xfrm>
              <a:off x="0" y="0"/>
              <a:ext cx="1778000" cy="1778000"/>
            </a:xfrm>
            <a:custGeom>
              <a:avLst/>
              <a:gdLst/>
              <a:ahLst/>
              <a:cxnLst/>
              <a:rect l="l" t="t" r="r" b="b"/>
              <a:pathLst>
                <a:path w="1778000" h="1778000">
                  <a:moveTo>
                    <a:pt x="0" y="0"/>
                  </a:moveTo>
                  <a:lnTo>
                    <a:pt x="1778000" y="0"/>
                  </a:lnTo>
                  <a:lnTo>
                    <a:pt x="1778000" y="1778000"/>
                  </a:lnTo>
                  <a:lnTo>
                    <a:pt x="0" y="17780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TextBox 16"/>
            <p:cNvSpPr txBox="1"/>
            <p:nvPr/>
          </p:nvSpPr>
          <p:spPr>
            <a:xfrm>
              <a:off x="2365970" y="457834"/>
              <a:ext cx="12826327" cy="795657"/>
            </a:xfrm>
            <a:prstGeom prst="rect">
              <a:avLst/>
            </a:prstGeom>
          </p:spPr>
          <p:txBody>
            <a:bodyPr lIns="0" tIns="0" rIns="0" bIns="0" rtlCol="0" anchor="t">
              <a:spAutoFit/>
            </a:bodyPr>
            <a:lstStyle/>
            <a:p>
              <a:pPr algn="l">
                <a:lnSpc>
                  <a:spcPts val="5039"/>
                </a:lnSpc>
                <a:spcBef>
                  <a:spcPct val="0"/>
                </a:spcBef>
              </a:pPr>
              <a:r>
                <a:rPr lang="en-US" sz="3599">
                  <a:solidFill>
                    <a:srgbClr val="014862"/>
                  </a:solidFill>
                  <a:latin typeface="Muli 2"/>
                  <a:ea typeface="Muli 2"/>
                  <a:cs typeface="Muli 2"/>
                  <a:sym typeface="Muli 2"/>
                </a:rPr>
                <a:t>Complete the referral form and click submit.</a:t>
              </a:r>
            </a:p>
          </p:txBody>
        </p:sp>
      </p:grpSp>
      <p:sp>
        <p:nvSpPr>
          <p:cNvPr id="17" name="TextBox 17"/>
          <p:cNvSpPr txBox="1"/>
          <p:nvPr/>
        </p:nvSpPr>
        <p:spPr>
          <a:xfrm>
            <a:off x="2197238" y="363080"/>
            <a:ext cx="5963692"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Making a referral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517032" y="2236641"/>
            <a:ext cx="14970489" cy="1543050"/>
            <a:chOff x="0" y="0"/>
            <a:chExt cx="19960651" cy="2057400"/>
          </a:xfrm>
        </p:grpSpPr>
        <p:grpSp>
          <p:nvGrpSpPr>
            <p:cNvPr id="5" name="Group 5"/>
            <p:cNvGrpSpPr/>
            <p:nvPr/>
          </p:nvGrpSpPr>
          <p:grpSpPr>
            <a:xfrm>
              <a:off x="0" y="0"/>
              <a:ext cx="19960651" cy="2057400"/>
              <a:chOff x="0" y="0"/>
              <a:chExt cx="3942845" cy="406400"/>
            </a:xfrm>
          </p:grpSpPr>
          <p:sp>
            <p:nvSpPr>
              <p:cNvPr id="6" name="Freeform 6"/>
              <p:cNvSpPr/>
              <p:nvPr/>
            </p:nvSpPr>
            <p:spPr>
              <a:xfrm>
                <a:off x="0" y="0"/>
                <a:ext cx="3942845" cy="406400"/>
              </a:xfrm>
              <a:custGeom>
                <a:avLst/>
                <a:gdLst/>
                <a:ahLst/>
                <a:cxnLst/>
                <a:rect l="l" t="t" r="r" b="b"/>
                <a:pathLst>
                  <a:path w="3942845" h="406400">
                    <a:moveTo>
                      <a:pt x="3739645" y="0"/>
                    </a:moveTo>
                    <a:cubicBezTo>
                      <a:pt x="3851869" y="0"/>
                      <a:pt x="3942845" y="90976"/>
                      <a:pt x="3942845" y="203200"/>
                    </a:cubicBezTo>
                    <a:cubicBezTo>
                      <a:pt x="3942845" y="315424"/>
                      <a:pt x="3851869" y="406400"/>
                      <a:pt x="3739645" y="406400"/>
                    </a:cubicBezTo>
                    <a:lnTo>
                      <a:pt x="203200" y="406400"/>
                    </a:lnTo>
                    <a:cubicBezTo>
                      <a:pt x="90976" y="406400"/>
                      <a:pt x="0" y="315424"/>
                      <a:pt x="0" y="203200"/>
                    </a:cubicBezTo>
                    <a:cubicBezTo>
                      <a:pt x="0" y="90976"/>
                      <a:pt x="90976" y="0"/>
                      <a:pt x="203200" y="0"/>
                    </a:cubicBezTo>
                    <a:close/>
                  </a:path>
                </a:pathLst>
              </a:custGeom>
              <a:solidFill>
                <a:srgbClr val="CCDAE0"/>
              </a:solidFill>
            </p:spPr>
            <p:txBody>
              <a:bodyPr/>
              <a:lstStyle/>
              <a:p>
                <a:endParaRPr lang="en-GB"/>
              </a:p>
            </p:txBody>
          </p:sp>
          <p:sp>
            <p:nvSpPr>
              <p:cNvPr id="7" name="TextBox 7"/>
              <p:cNvSpPr txBox="1"/>
              <p:nvPr/>
            </p:nvSpPr>
            <p:spPr>
              <a:xfrm>
                <a:off x="0" y="-38100"/>
                <a:ext cx="3942845" cy="444500"/>
              </a:xfrm>
              <a:prstGeom prst="rect">
                <a:avLst/>
              </a:prstGeom>
            </p:spPr>
            <p:txBody>
              <a:bodyPr lIns="50800" tIns="50800" rIns="50800" bIns="50800" rtlCol="0" anchor="ctr"/>
              <a:lstStyle/>
              <a:p>
                <a:pPr algn="ctr">
                  <a:lnSpc>
                    <a:spcPts val="3499"/>
                  </a:lnSpc>
                </a:pPr>
                <a:endParaRPr/>
              </a:p>
            </p:txBody>
          </p:sp>
        </p:grpSp>
        <p:sp>
          <p:nvSpPr>
            <p:cNvPr id="8" name="TextBox 8"/>
            <p:cNvSpPr txBox="1"/>
            <p:nvPr/>
          </p:nvSpPr>
          <p:spPr>
            <a:xfrm>
              <a:off x="2788183" y="528320"/>
              <a:ext cx="15461113" cy="9245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We will review the referral</a:t>
              </a:r>
            </a:p>
          </p:txBody>
        </p:sp>
        <p:sp>
          <p:nvSpPr>
            <p:cNvPr id="9" name="Freeform 9"/>
            <p:cNvSpPr/>
            <p:nvPr/>
          </p:nvSpPr>
          <p:spPr>
            <a:xfrm>
              <a:off x="537494" y="139700"/>
              <a:ext cx="1869120" cy="1778000"/>
            </a:xfrm>
            <a:custGeom>
              <a:avLst/>
              <a:gdLst/>
              <a:ahLst/>
              <a:cxnLst/>
              <a:rect l="l" t="t" r="r" b="b"/>
              <a:pathLst>
                <a:path w="1869120" h="1778000">
                  <a:moveTo>
                    <a:pt x="0" y="0"/>
                  </a:moveTo>
                  <a:lnTo>
                    <a:pt x="1869119" y="0"/>
                  </a:lnTo>
                  <a:lnTo>
                    <a:pt x="1869119" y="1778000"/>
                  </a:lnTo>
                  <a:lnTo>
                    <a:pt x="0" y="1778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0" name="Group 10"/>
          <p:cNvGrpSpPr/>
          <p:nvPr/>
        </p:nvGrpSpPr>
        <p:grpSpPr>
          <a:xfrm>
            <a:off x="1517032" y="4149212"/>
            <a:ext cx="14970489" cy="1543050"/>
            <a:chOff x="0" y="0"/>
            <a:chExt cx="19960651" cy="2057400"/>
          </a:xfrm>
        </p:grpSpPr>
        <p:grpSp>
          <p:nvGrpSpPr>
            <p:cNvPr id="11" name="Group 11"/>
            <p:cNvGrpSpPr/>
            <p:nvPr/>
          </p:nvGrpSpPr>
          <p:grpSpPr>
            <a:xfrm>
              <a:off x="0" y="0"/>
              <a:ext cx="19960651" cy="2057400"/>
              <a:chOff x="0" y="0"/>
              <a:chExt cx="3942845" cy="406400"/>
            </a:xfrm>
          </p:grpSpPr>
          <p:sp>
            <p:nvSpPr>
              <p:cNvPr id="12" name="Freeform 12"/>
              <p:cNvSpPr/>
              <p:nvPr/>
            </p:nvSpPr>
            <p:spPr>
              <a:xfrm>
                <a:off x="0" y="0"/>
                <a:ext cx="3942845" cy="406400"/>
              </a:xfrm>
              <a:custGeom>
                <a:avLst/>
                <a:gdLst/>
                <a:ahLst/>
                <a:cxnLst/>
                <a:rect l="l" t="t" r="r" b="b"/>
                <a:pathLst>
                  <a:path w="3942845" h="406400">
                    <a:moveTo>
                      <a:pt x="3739645" y="0"/>
                    </a:moveTo>
                    <a:cubicBezTo>
                      <a:pt x="3851869" y="0"/>
                      <a:pt x="3942845" y="90976"/>
                      <a:pt x="3942845" y="203200"/>
                    </a:cubicBezTo>
                    <a:cubicBezTo>
                      <a:pt x="3942845" y="315424"/>
                      <a:pt x="3851869" y="406400"/>
                      <a:pt x="3739645" y="406400"/>
                    </a:cubicBezTo>
                    <a:lnTo>
                      <a:pt x="203200" y="406400"/>
                    </a:lnTo>
                    <a:cubicBezTo>
                      <a:pt x="90976" y="406400"/>
                      <a:pt x="0" y="315424"/>
                      <a:pt x="0" y="203200"/>
                    </a:cubicBezTo>
                    <a:cubicBezTo>
                      <a:pt x="0" y="90976"/>
                      <a:pt x="90976" y="0"/>
                      <a:pt x="203200" y="0"/>
                    </a:cubicBezTo>
                    <a:close/>
                  </a:path>
                </a:pathLst>
              </a:custGeom>
              <a:solidFill>
                <a:srgbClr val="CCDAE0"/>
              </a:solidFill>
            </p:spPr>
            <p:txBody>
              <a:bodyPr/>
              <a:lstStyle/>
              <a:p>
                <a:endParaRPr lang="en-GB"/>
              </a:p>
            </p:txBody>
          </p:sp>
          <p:sp>
            <p:nvSpPr>
              <p:cNvPr id="13" name="TextBox 13"/>
              <p:cNvSpPr txBox="1"/>
              <p:nvPr/>
            </p:nvSpPr>
            <p:spPr>
              <a:xfrm>
                <a:off x="0" y="-38100"/>
                <a:ext cx="3942845" cy="444500"/>
              </a:xfrm>
              <a:prstGeom prst="rect">
                <a:avLst/>
              </a:prstGeom>
            </p:spPr>
            <p:txBody>
              <a:bodyPr lIns="50800" tIns="50800" rIns="50800" bIns="50800" rtlCol="0" anchor="ctr"/>
              <a:lstStyle/>
              <a:p>
                <a:pPr algn="ctr">
                  <a:lnSpc>
                    <a:spcPts val="3499"/>
                  </a:lnSpc>
                </a:pPr>
                <a:endParaRPr/>
              </a:p>
            </p:txBody>
          </p:sp>
        </p:grpSp>
        <p:sp>
          <p:nvSpPr>
            <p:cNvPr id="14" name="Freeform 14"/>
            <p:cNvSpPr/>
            <p:nvPr/>
          </p:nvSpPr>
          <p:spPr>
            <a:xfrm>
              <a:off x="714236" y="139700"/>
              <a:ext cx="1620202" cy="1778000"/>
            </a:xfrm>
            <a:custGeom>
              <a:avLst/>
              <a:gdLst/>
              <a:ahLst/>
              <a:cxnLst/>
              <a:rect l="l" t="t" r="r" b="b"/>
              <a:pathLst>
                <a:path w="1620202" h="1778000">
                  <a:moveTo>
                    <a:pt x="0" y="0"/>
                  </a:moveTo>
                  <a:lnTo>
                    <a:pt x="1620203" y="0"/>
                  </a:lnTo>
                  <a:lnTo>
                    <a:pt x="1620203" y="1778000"/>
                  </a:lnTo>
                  <a:lnTo>
                    <a:pt x="0" y="1778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5"/>
            <p:cNvSpPr txBox="1"/>
            <p:nvPr/>
          </p:nvSpPr>
          <p:spPr>
            <a:xfrm>
              <a:off x="2840467" y="528320"/>
              <a:ext cx="16994348" cy="9245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A caseworker will be assigned to the client</a:t>
              </a:r>
            </a:p>
          </p:txBody>
        </p:sp>
      </p:grpSp>
      <p:grpSp>
        <p:nvGrpSpPr>
          <p:cNvPr id="16" name="Group 16"/>
          <p:cNvGrpSpPr/>
          <p:nvPr/>
        </p:nvGrpSpPr>
        <p:grpSpPr>
          <a:xfrm>
            <a:off x="1517032" y="6061784"/>
            <a:ext cx="14970489" cy="1972396"/>
            <a:chOff x="0" y="0"/>
            <a:chExt cx="19960651" cy="2629862"/>
          </a:xfrm>
        </p:grpSpPr>
        <p:grpSp>
          <p:nvGrpSpPr>
            <p:cNvPr id="17" name="Group 17"/>
            <p:cNvGrpSpPr/>
            <p:nvPr/>
          </p:nvGrpSpPr>
          <p:grpSpPr>
            <a:xfrm>
              <a:off x="0" y="0"/>
              <a:ext cx="19960651" cy="2629862"/>
              <a:chOff x="0" y="0"/>
              <a:chExt cx="3942845" cy="519479"/>
            </a:xfrm>
          </p:grpSpPr>
          <p:sp>
            <p:nvSpPr>
              <p:cNvPr id="18" name="Freeform 18"/>
              <p:cNvSpPr/>
              <p:nvPr/>
            </p:nvSpPr>
            <p:spPr>
              <a:xfrm>
                <a:off x="0" y="0"/>
                <a:ext cx="3942845" cy="519479"/>
              </a:xfrm>
              <a:custGeom>
                <a:avLst/>
                <a:gdLst/>
                <a:ahLst/>
                <a:cxnLst/>
                <a:rect l="l" t="t" r="r" b="b"/>
                <a:pathLst>
                  <a:path w="3942845" h="519479">
                    <a:moveTo>
                      <a:pt x="3739645" y="0"/>
                    </a:moveTo>
                    <a:cubicBezTo>
                      <a:pt x="3851869" y="0"/>
                      <a:pt x="3942845" y="116289"/>
                      <a:pt x="3942845" y="259739"/>
                    </a:cubicBezTo>
                    <a:cubicBezTo>
                      <a:pt x="3942845" y="403190"/>
                      <a:pt x="3851869" y="519479"/>
                      <a:pt x="3739645" y="519479"/>
                    </a:cubicBezTo>
                    <a:lnTo>
                      <a:pt x="203200" y="519479"/>
                    </a:lnTo>
                    <a:cubicBezTo>
                      <a:pt x="90976" y="519479"/>
                      <a:pt x="0" y="403190"/>
                      <a:pt x="0" y="259739"/>
                    </a:cubicBezTo>
                    <a:cubicBezTo>
                      <a:pt x="0" y="116289"/>
                      <a:pt x="90976" y="0"/>
                      <a:pt x="203200" y="0"/>
                    </a:cubicBezTo>
                    <a:close/>
                  </a:path>
                </a:pathLst>
              </a:custGeom>
              <a:solidFill>
                <a:srgbClr val="CCDAE0"/>
              </a:solidFill>
            </p:spPr>
            <p:txBody>
              <a:bodyPr/>
              <a:lstStyle/>
              <a:p>
                <a:endParaRPr lang="en-GB"/>
              </a:p>
            </p:txBody>
          </p:sp>
          <p:sp>
            <p:nvSpPr>
              <p:cNvPr id="19" name="TextBox 19"/>
              <p:cNvSpPr txBox="1"/>
              <p:nvPr/>
            </p:nvSpPr>
            <p:spPr>
              <a:xfrm>
                <a:off x="0" y="-38100"/>
                <a:ext cx="3942845" cy="557579"/>
              </a:xfrm>
              <a:prstGeom prst="rect">
                <a:avLst/>
              </a:prstGeom>
            </p:spPr>
            <p:txBody>
              <a:bodyPr lIns="50800" tIns="50800" rIns="50800" bIns="50800" rtlCol="0" anchor="ctr"/>
              <a:lstStyle/>
              <a:p>
                <a:pPr algn="ctr">
                  <a:lnSpc>
                    <a:spcPts val="3499"/>
                  </a:lnSpc>
                </a:pPr>
                <a:endParaRPr/>
              </a:p>
            </p:txBody>
          </p:sp>
        </p:grpSp>
        <p:sp>
          <p:nvSpPr>
            <p:cNvPr id="20" name="Freeform 20"/>
            <p:cNvSpPr/>
            <p:nvPr/>
          </p:nvSpPr>
          <p:spPr>
            <a:xfrm>
              <a:off x="441392" y="616431"/>
              <a:ext cx="2165891" cy="1397000"/>
            </a:xfrm>
            <a:custGeom>
              <a:avLst/>
              <a:gdLst/>
              <a:ahLst/>
              <a:cxnLst/>
              <a:rect l="l" t="t" r="r" b="b"/>
              <a:pathLst>
                <a:path w="2165891" h="1397000">
                  <a:moveTo>
                    <a:pt x="0" y="0"/>
                  </a:moveTo>
                  <a:lnTo>
                    <a:pt x="2165891" y="0"/>
                  </a:lnTo>
                  <a:lnTo>
                    <a:pt x="2165891" y="1397000"/>
                  </a:lnTo>
                  <a:lnTo>
                    <a:pt x="0" y="1397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TextBox 21"/>
            <p:cNvSpPr txBox="1"/>
            <p:nvPr/>
          </p:nvSpPr>
          <p:spPr>
            <a:xfrm>
              <a:off x="2840467" y="319250"/>
              <a:ext cx="16834058" cy="19151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An appointment will be booked, face-to-face or over the phone</a:t>
              </a:r>
            </a:p>
          </p:txBody>
        </p:sp>
      </p:grpSp>
      <p:grpSp>
        <p:nvGrpSpPr>
          <p:cNvPr id="22" name="Group 22"/>
          <p:cNvGrpSpPr/>
          <p:nvPr/>
        </p:nvGrpSpPr>
        <p:grpSpPr>
          <a:xfrm>
            <a:off x="1517032" y="8403701"/>
            <a:ext cx="14970489" cy="1543050"/>
            <a:chOff x="0" y="0"/>
            <a:chExt cx="19960651" cy="2057400"/>
          </a:xfrm>
        </p:grpSpPr>
        <p:grpSp>
          <p:nvGrpSpPr>
            <p:cNvPr id="23" name="Group 23"/>
            <p:cNvGrpSpPr/>
            <p:nvPr/>
          </p:nvGrpSpPr>
          <p:grpSpPr>
            <a:xfrm>
              <a:off x="0" y="0"/>
              <a:ext cx="19960651" cy="2057400"/>
              <a:chOff x="0" y="0"/>
              <a:chExt cx="3942845" cy="406400"/>
            </a:xfrm>
          </p:grpSpPr>
          <p:sp>
            <p:nvSpPr>
              <p:cNvPr id="24" name="Freeform 24"/>
              <p:cNvSpPr/>
              <p:nvPr/>
            </p:nvSpPr>
            <p:spPr>
              <a:xfrm>
                <a:off x="0" y="0"/>
                <a:ext cx="3942845" cy="406400"/>
              </a:xfrm>
              <a:custGeom>
                <a:avLst/>
                <a:gdLst/>
                <a:ahLst/>
                <a:cxnLst/>
                <a:rect l="l" t="t" r="r" b="b"/>
                <a:pathLst>
                  <a:path w="3942845" h="406400">
                    <a:moveTo>
                      <a:pt x="3739645" y="0"/>
                    </a:moveTo>
                    <a:cubicBezTo>
                      <a:pt x="3851869" y="0"/>
                      <a:pt x="3942845" y="90976"/>
                      <a:pt x="3942845" y="203200"/>
                    </a:cubicBezTo>
                    <a:cubicBezTo>
                      <a:pt x="3942845" y="315424"/>
                      <a:pt x="3851869" y="406400"/>
                      <a:pt x="3739645" y="406400"/>
                    </a:cubicBezTo>
                    <a:lnTo>
                      <a:pt x="203200" y="406400"/>
                    </a:lnTo>
                    <a:cubicBezTo>
                      <a:pt x="90976" y="406400"/>
                      <a:pt x="0" y="315424"/>
                      <a:pt x="0" y="203200"/>
                    </a:cubicBezTo>
                    <a:cubicBezTo>
                      <a:pt x="0" y="90976"/>
                      <a:pt x="90976" y="0"/>
                      <a:pt x="203200" y="0"/>
                    </a:cubicBezTo>
                    <a:close/>
                  </a:path>
                </a:pathLst>
              </a:custGeom>
              <a:solidFill>
                <a:srgbClr val="CCDAE0"/>
              </a:solidFill>
            </p:spPr>
            <p:txBody>
              <a:bodyPr/>
              <a:lstStyle/>
              <a:p>
                <a:endParaRPr lang="en-GB"/>
              </a:p>
            </p:txBody>
          </p:sp>
          <p:sp>
            <p:nvSpPr>
              <p:cNvPr id="25" name="TextBox 25"/>
              <p:cNvSpPr txBox="1"/>
              <p:nvPr/>
            </p:nvSpPr>
            <p:spPr>
              <a:xfrm>
                <a:off x="0" y="-38100"/>
                <a:ext cx="3942845" cy="444500"/>
              </a:xfrm>
              <a:prstGeom prst="rect">
                <a:avLst/>
              </a:prstGeom>
            </p:spPr>
            <p:txBody>
              <a:bodyPr lIns="50800" tIns="50800" rIns="50800" bIns="50800" rtlCol="0" anchor="ctr"/>
              <a:lstStyle/>
              <a:p>
                <a:pPr algn="ctr">
                  <a:lnSpc>
                    <a:spcPts val="3499"/>
                  </a:lnSpc>
                </a:pPr>
                <a:endParaRPr/>
              </a:p>
            </p:txBody>
          </p:sp>
        </p:grpSp>
        <p:sp>
          <p:nvSpPr>
            <p:cNvPr id="26" name="Freeform 26"/>
            <p:cNvSpPr/>
            <p:nvPr/>
          </p:nvSpPr>
          <p:spPr>
            <a:xfrm>
              <a:off x="757575" y="139700"/>
              <a:ext cx="1691323" cy="1778000"/>
            </a:xfrm>
            <a:custGeom>
              <a:avLst/>
              <a:gdLst/>
              <a:ahLst/>
              <a:cxnLst/>
              <a:rect l="l" t="t" r="r" b="b"/>
              <a:pathLst>
                <a:path w="1691323" h="1778000">
                  <a:moveTo>
                    <a:pt x="0" y="0"/>
                  </a:moveTo>
                  <a:lnTo>
                    <a:pt x="1691323" y="0"/>
                  </a:lnTo>
                  <a:lnTo>
                    <a:pt x="1691323" y="1778000"/>
                  </a:lnTo>
                  <a:lnTo>
                    <a:pt x="0" y="1778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7" name="TextBox 27"/>
            <p:cNvSpPr txBox="1"/>
            <p:nvPr/>
          </p:nvSpPr>
          <p:spPr>
            <a:xfrm>
              <a:off x="2840467" y="528320"/>
              <a:ext cx="16630013" cy="924561"/>
            </a:xfrm>
            <a:prstGeom prst="rect">
              <a:avLst/>
            </a:prstGeom>
          </p:spPr>
          <p:txBody>
            <a:bodyPr lIns="0" tIns="0" rIns="0" bIns="0" rtlCol="0" anchor="t">
              <a:spAutoFit/>
            </a:bodyPr>
            <a:lstStyle/>
            <a:p>
              <a:pPr algn="l">
                <a:lnSpc>
                  <a:spcPts val="5879"/>
                </a:lnSpc>
              </a:pPr>
              <a:r>
                <a:rPr lang="en-US" sz="4199">
                  <a:solidFill>
                    <a:srgbClr val="002639"/>
                  </a:solidFill>
                  <a:latin typeface="Muli 2"/>
                  <a:ea typeface="Muli 2"/>
                  <a:cs typeface="Muli 2"/>
                  <a:sym typeface="Muli 2"/>
                </a:rPr>
                <a:t>Forms completed</a:t>
              </a:r>
            </a:p>
          </p:txBody>
        </p:sp>
      </p:grpSp>
      <p:sp>
        <p:nvSpPr>
          <p:cNvPr id="28" name="Freeform 28"/>
          <p:cNvSpPr/>
          <p:nvPr/>
        </p:nvSpPr>
        <p:spPr>
          <a:xfrm>
            <a:off x="14375550" y="145757"/>
            <a:ext cx="3633934" cy="3633934"/>
          </a:xfrm>
          <a:custGeom>
            <a:avLst/>
            <a:gdLst/>
            <a:ahLst/>
            <a:cxnLst/>
            <a:rect l="l" t="t" r="r" b="b"/>
            <a:pathLst>
              <a:path w="3633934" h="3633934">
                <a:moveTo>
                  <a:pt x="0" y="0"/>
                </a:moveTo>
                <a:lnTo>
                  <a:pt x="3633934" y="0"/>
                </a:lnTo>
                <a:lnTo>
                  <a:pt x="3633934" y="3633934"/>
                </a:lnTo>
                <a:lnTo>
                  <a:pt x="0" y="3633934"/>
                </a:lnTo>
                <a:lnTo>
                  <a:pt x="0" y="0"/>
                </a:lnTo>
                <a:close/>
              </a:path>
            </a:pathLst>
          </a:custGeom>
          <a:blipFill>
            <a:blip r:embed="rId12"/>
            <a:stretch>
              <a:fillRect/>
            </a:stretch>
          </a:blipFill>
        </p:spPr>
        <p:txBody>
          <a:bodyPr/>
          <a:lstStyle/>
          <a:p>
            <a:endParaRPr lang="en-GB"/>
          </a:p>
        </p:txBody>
      </p:sp>
      <p:sp>
        <p:nvSpPr>
          <p:cNvPr id="29" name="TextBox 29"/>
          <p:cNvSpPr txBox="1"/>
          <p:nvPr/>
        </p:nvSpPr>
        <p:spPr>
          <a:xfrm>
            <a:off x="2197238" y="363080"/>
            <a:ext cx="364614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Next steps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sp>
        <p:nvSpPr>
          <p:cNvPr id="4" name="Freeform 4"/>
          <p:cNvSpPr/>
          <p:nvPr/>
        </p:nvSpPr>
        <p:spPr>
          <a:xfrm>
            <a:off x="14546515" y="145757"/>
            <a:ext cx="3632205" cy="3632205"/>
          </a:xfrm>
          <a:custGeom>
            <a:avLst/>
            <a:gdLst/>
            <a:ahLst/>
            <a:cxnLst/>
            <a:rect l="l" t="t" r="r" b="b"/>
            <a:pathLst>
              <a:path w="3632205" h="3632205">
                <a:moveTo>
                  <a:pt x="0" y="0"/>
                </a:moveTo>
                <a:lnTo>
                  <a:pt x="3632205" y="0"/>
                </a:lnTo>
                <a:lnTo>
                  <a:pt x="3632205" y="3632205"/>
                </a:lnTo>
                <a:lnTo>
                  <a:pt x="0" y="3632205"/>
                </a:lnTo>
                <a:lnTo>
                  <a:pt x="0" y="0"/>
                </a:lnTo>
                <a:close/>
              </a:path>
            </a:pathLst>
          </a:custGeom>
          <a:blipFill>
            <a:blip r:embed="rId4"/>
            <a:stretch>
              <a:fillRect/>
            </a:stretch>
          </a:blipFill>
        </p:spPr>
        <p:txBody>
          <a:bodyPr/>
          <a:lstStyle/>
          <a:p>
            <a:endParaRPr lang="en-GB"/>
          </a:p>
        </p:txBody>
      </p:sp>
      <p:grpSp>
        <p:nvGrpSpPr>
          <p:cNvPr id="5" name="Group 5"/>
          <p:cNvGrpSpPr/>
          <p:nvPr/>
        </p:nvGrpSpPr>
        <p:grpSpPr>
          <a:xfrm>
            <a:off x="8993670" y="5534019"/>
            <a:ext cx="8211392" cy="3909025"/>
            <a:chOff x="0" y="0"/>
            <a:chExt cx="10948523" cy="5212034"/>
          </a:xfrm>
        </p:grpSpPr>
        <p:sp>
          <p:nvSpPr>
            <p:cNvPr id="6" name="Freeform 6"/>
            <p:cNvSpPr/>
            <p:nvPr/>
          </p:nvSpPr>
          <p:spPr>
            <a:xfrm>
              <a:off x="0" y="0"/>
              <a:ext cx="1651000" cy="1651000"/>
            </a:xfrm>
            <a:custGeom>
              <a:avLst/>
              <a:gdLst/>
              <a:ahLst/>
              <a:cxnLst/>
              <a:rect l="l" t="t" r="r" b="b"/>
              <a:pathLst>
                <a:path w="1651000" h="1651000">
                  <a:moveTo>
                    <a:pt x="0" y="0"/>
                  </a:moveTo>
                  <a:lnTo>
                    <a:pt x="1651000" y="0"/>
                  </a:lnTo>
                  <a:lnTo>
                    <a:pt x="1651000" y="1651000"/>
                  </a:lnTo>
                  <a:lnTo>
                    <a:pt x="0" y="1651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2103171" y="325074"/>
              <a:ext cx="8845352" cy="4886960"/>
            </a:xfrm>
            <a:prstGeom prst="rect">
              <a:avLst/>
            </a:prstGeom>
          </p:spPr>
          <p:txBody>
            <a:bodyPr lIns="0" tIns="0" rIns="0" bIns="0" rtlCol="0" anchor="t">
              <a:spAutoFit/>
            </a:bodyPr>
            <a:lstStyle/>
            <a:p>
              <a:pPr algn="l">
                <a:lnSpc>
                  <a:spcPts val="5880"/>
                </a:lnSpc>
              </a:pPr>
              <a:r>
                <a:rPr lang="en-US" sz="4200">
                  <a:solidFill>
                    <a:srgbClr val="014862"/>
                  </a:solidFill>
                  <a:latin typeface="Muli 2"/>
                  <a:ea typeface="Muli 2"/>
                  <a:cs typeface="Muli 2"/>
                  <a:sym typeface="Muli 2"/>
                </a:rPr>
                <a:t>Disability Huntingdonshire</a:t>
              </a:r>
            </a:p>
            <a:p>
              <a:pPr algn="l">
                <a:lnSpc>
                  <a:spcPts val="5880"/>
                </a:lnSpc>
              </a:pPr>
              <a:r>
                <a:rPr lang="en-US" sz="4200">
                  <a:solidFill>
                    <a:srgbClr val="014862"/>
                  </a:solidFill>
                  <a:latin typeface="Muli 2"/>
                  <a:ea typeface="Muli 2"/>
                  <a:cs typeface="Muli 2"/>
                  <a:sym typeface="Muli 2"/>
                </a:rPr>
                <a:t>The Maple Centre</a:t>
              </a:r>
            </a:p>
            <a:p>
              <a:pPr algn="l">
                <a:lnSpc>
                  <a:spcPts val="5880"/>
                </a:lnSpc>
              </a:pPr>
              <a:r>
                <a:rPr lang="en-US" sz="4200">
                  <a:solidFill>
                    <a:srgbClr val="014862"/>
                  </a:solidFill>
                  <a:latin typeface="Muli 2"/>
                  <a:ea typeface="Muli 2"/>
                  <a:cs typeface="Muli 2"/>
                  <a:sym typeface="Muli 2"/>
                </a:rPr>
                <a:t>6 Oak Drive</a:t>
              </a:r>
            </a:p>
            <a:p>
              <a:pPr algn="l">
                <a:lnSpc>
                  <a:spcPts val="5880"/>
                </a:lnSpc>
              </a:pPr>
              <a:r>
                <a:rPr lang="en-US" sz="4200">
                  <a:solidFill>
                    <a:srgbClr val="014862"/>
                  </a:solidFill>
                  <a:latin typeface="Muli 2"/>
                  <a:ea typeface="Muli 2"/>
                  <a:cs typeface="Muli 2"/>
                  <a:sym typeface="Muli 2"/>
                </a:rPr>
                <a:t>Huntingdon</a:t>
              </a:r>
            </a:p>
            <a:p>
              <a:pPr algn="l">
                <a:lnSpc>
                  <a:spcPts val="5880"/>
                </a:lnSpc>
              </a:pPr>
              <a:r>
                <a:rPr lang="en-US" sz="4200">
                  <a:solidFill>
                    <a:srgbClr val="014862"/>
                  </a:solidFill>
                  <a:latin typeface="Muli 2"/>
                  <a:ea typeface="Muli 2"/>
                  <a:cs typeface="Muli 2"/>
                  <a:sym typeface="Muli 2"/>
                </a:rPr>
                <a:t>PE29 7HN</a:t>
              </a:r>
            </a:p>
          </p:txBody>
        </p:sp>
      </p:grpSp>
      <p:sp>
        <p:nvSpPr>
          <p:cNvPr id="8" name="TextBox 8"/>
          <p:cNvSpPr txBox="1"/>
          <p:nvPr/>
        </p:nvSpPr>
        <p:spPr>
          <a:xfrm>
            <a:off x="2197238" y="363080"/>
            <a:ext cx="6317159"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How to contact us</a:t>
            </a:r>
          </a:p>
        </p:txBody>
      </p:sp>
      <p:grpSp>
        <p:nvGrpSpPr>
          <p:cNvPr id="9" name="Group 9"/>
          <p:cNvGrpSpPr/>
          <p:nvPr/>
        </p:nvGrpSpPr>
        <p:grpSpPr>
          <a:xfrm>
            <a:off x="2197238" y="5534019"/>
            <a:ext cx="5382765" cy="1238250"/>
            <a:chOff x="0" y="0"/>
            <a:chExt cx="7177019" cy="1651000"/>
          </a:xfrm>
        </p:grpSpPr>
        <p:sp>
          <p:nvSpPr>
            <p:cNvPr id="10" name="Freeform 10"/>
            <p:cNvSpPr/>
            <p:nvPr/>
          </p:nvSpPr>
          <p:spPr>
            <a:xfrm>
              <a:off x="0" y="0"/>
              <a:ext cx="1651000" cy="1651000"/>
            </a:xfrm>
            <a:custGeom>
              <a:avLst/>
              <a:gdLst/>
              <a:ahLst/>
              <a:cxnLst/>
              <a:rect l="l" t="t" r="r" b="b"/>
              <a:pathLst>
                <a:path w="1651000" h="1651000">
                  <a:moveTo>
                    <a:pt x="0" y="0"/>
                  </a:moveTo>
                  <a:lnTo>
                    <a:pt x="1651000" y="0"/>
                  </a:lnTo>
                  <a:lnTo>
                    <a:pt x="1651000" y="1651000"/>
                  </a:lnTo>
                  <a:lnTo>
                    <a:pt x="0" y="1651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2103171" y="325120"/>
              <a:ext cx="5073848" cy="924560"/>
            </a:xfrm>
            <a:prstGeom prst="rect">
              <a:avLst/>
            </a:prstGeom>
          </p:spPr>
          <p:txBody>
            <a:bodyPr lIns="0" tIns="0" rIns="0" bIns="0" rtlCol="0" anchor="t">
              <a:spAutoFit/>
            </a:bodyPr>
            <a:lstStyle/>
            <a:p>
              <a:pPr algn="l">
                <a:lnSpc>
                  <a:spcPts val="5880"/>
                </a:lnSpc>
              </a:pPr>
              <a:r>
                <a:rPr lang="en-US" sz="4200">
                  <a:solidFill>
                    <a:srgbClr val="014862"/>
                  </a:solidFill>
                  <a:latin typeface="Muli 2"/>
                  <a:ea typeface="Muli 2"/>
                  <a:cs typeface="Muli 2"/>
                  <a:sym typeface="Muli 2"/>
                </a:rPr>
                <a:t>0330 3553 256</a:t>
              </a:r>
            </a:p>
          </p:txBody>
        </p:sp>
      </p:grpSp>
      <p:grpSp>
        <p:nvGrpSpPr>
          <p:cNvPr id="12" name="Group 12"/>
          <p:cNvGrpSpPr/>
          <p:nvPr/>
        </p:nvGrpSpPr>
        <p:grpSpPr>
          <a:xfrm>
            <a:off x="8993670" y="2682515"/>
            <a:ext cx="5834011" cy="1238250"/>
            <a:chOff x="0" y="0"/>
            <a:chExt cx="7778682" cy="1651000"/>
          </a:xfrm>
        </p:grpSpPr>
        <p:sp>
          <p:nvSpPr>
            <p:cNvPr id="13" name="Freeform 13"/>
            <p:cNvSpPr/>
            <p:nvPr/>
          </p:nvSpPr>
          <p:spPr>
            <a:xfrm>
              <a:off x="0" y="0"/>
              <a:ext cx="1651000" cy="1651000"/>
            </a:xfrm>
            <a:custGeom>
              <a:avLst/>
              <a:gdLst/>
              <a:ahLst/>
              <a:cxnLst/>
              <a:rect l="l" t="t" r="r" b="b"/>
              <a:pathLst>
                <a:path w="1651000" h="1651000">
                  <a:moveTo>
                    <a:pt x="0" y="0"/>
                  </a:moveTo>
                  <a:lnTo>
                    <a:pt x="1651000" y="0"/>
                  </a:lnTo>
                  <a:lnTo>
                    <a:pt x="1651000" y="1651000"/>
                  </a:lnTo>
                  <a:lnTo>
                    <a:pt x="0" y="165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2103171" y="325120"/>
              <a:ext cx="5675511" cy="924560"/>
            </a:xfrm>
            <a:prstGeom prst="rect">
              <a:avLst/>
            </a:prstGeom>
          </p:spPr>
          <p:txBody>
            <a:bodyPr lIns="0" tIns="0" rIns="0" bIns="0" rtlCol="0" anchor="t">
              <a:spAutoFit/>
            </a:bodyPr>
            <a:lstStyle/>
            <a:p>
              <a:pPr algn="l">
                <a:lnSpc>
                  <a:spcPts val="5880"/>
                </a:lnSpc>
              </a:pPr>
              <a:r>
                <a:rPr lang="en-US" sz="4200">
                  <a:solidFill>
                    <a:srgbClr val="014862"/>
                  </a:solidFill>
                  <a:latin typeface="Muli 2"/>
                  <a:ea typeface="Muli 2"/>
                  <a:cs typeface="Muli 2"/>
                  <a:sym typeface="Muli 2"/>
                  <a:hlinkClick r:id="rId11" tooltip="http://www.dish.org.uk"/>
                </a:rPr>
                <a:t>www.dish.org.uk</a:t>
              </a:r>
            </a:p>
          </p:txBody>
        </p:sp>
      </p:grpSp>
      <p:grpSp>
        <p:nvGrpSpPr>
          <p:cNvPr id="15" name="Group 15"/>
          <p:cNvGrpSpPr/>
          <p:nvPr/>
        </p:nvGrpSpPr>
        <p:grpSpPr>
          <a:xfrm>
            <a:off x="2197238" y="2682515"/>
            <a:ext cx="5752305" cy="1238250"/>
            <a:chOff x="0" y="0"/>
            <a:chExt cx="7669740" cy="1651000"/>
          </a:xfrm>
        </p:grpSpPr>
        <p:sp>
          <p:nvSpPr>
            <p:cNvPr id="16" name="Freeform 16"/>
            <p:cNvSpPr/>
            <p:nvPr/>
          </p:nvSpPr>
          <p:spPr>
            <a:xfrm>
              <a:off x="0" y="0"/>
              <a:ext cx="1651000" cy="1651000"/>
            </a:xfrm>
            <a:custGeom>
              <a:avLst/>
              <a:gdLst/>
              <a:ahLst/>
              <a:cxnLst/>
              <a:rect l="l" t="t" r="r" b="b"/>
              <a:pathLst>
                <a:path w="1651000" h="1651000">
                  <a:moveTo>
                    <a:pt x="0" y="0"/>
                  </a:moveTo>
                  <a:lnTo>
                    <a:pt x="1651000" y="0"/>
                  </a:lnTo>
                  <a:lnTo>
                    <a:pt x="1651000" y="1651000"/>
                  </a:lnTo>
                  <a:lnTo>
                    <a:pt x="0" y="16510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7" name="TextBox 17"/>
            <p:cNvSpPr txBox="1"/>
            <p:nvPr/>
          </p:nvSpPr>
          <p:spPr>
            <a:xfrm>
              <a:off x="2103171" y="325120"/>
              <a:ext cx="5566569" cy="924560"/>
            </a:xfrm>
            <a:prstGeom prst="rect">
              <a:avLst/>
            </a:prstGeom>
          </p:spPr>
          <p:txBody>
            <a:bodyPr lIns="0" tIns="0" rIns="0" bIns="0" rtlCol="0" anchor="t">
              <a:spAutoFit/>
            </a:bodyPr>
            <a:lstStyle/>
            <a:p>
              <a:pPr algn="l">
                <a:lnSpc>
                  <a:spcPts val="5880"/>
                </a:lnSpc>
              </a:pPr>
              <a:r>
                <a:rPr lang="en-US" sz="4200">
                  <a:solidFill>
                    <a:srgbClr val="014862"/>
                  </a:solidFill>
                  <a:latin typeface="Muli 2"/>
                  <a:ea typeface="Muli 2"/>
                  <a:cs typeface="Muli 2"/>
                  <a:sym typeface="Muli 2"/>
                  <a:hlinkClick r:id="rId14" tooltip="mailto:info@dish.org.uk"/>
                </a:rPr>
                <a:t>info@dish.org.uk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aphicFrame>
        <p:nvGraphicFramePr>
          <p:cNvPr id="4" name="Table 4"/>
          <p:cNvGraphicFramePr>
            <a:graphicFrameLocks noGrp="1"/>
          </p:cNvGraphicFramePr>
          <p:nvPr/>
        </p:nvGraphicFramePr>
        <p:xfrm>
          <a:off x="521030" y="1782352"/>
          <a:ext cx="17245941" cy="7572362"/>
        </p:xfrm>
        <a:graphic>
          <a:graphicData uri="http://schemas.openxmlformats.org/drawingml/2006/table">
            <a:tbl>
              <a:tblPr/>
              <a:tblGrid>
                <a:gridCol w="1755667">
                  <a:extLst>
                    <a:ext uri="{9D8B030D-6E8A-4147-A177-3AD203B41FA5}">
                      <a16:colId xmlns:a16="http://schemas.microsoft.com/office/drawing/2014/main" val="20000"/>
                    </a:ext>
                  </a:extLst>
                </a:gridCol>
                <a:gridCol w="3996752">
                  <a:extLst>
                    <a:ext uri="{9D8B030D-6E8A-4147-A177-3AD203B41FA5}">
                      <a16:colId xmlns:a16="http://schemas.microsoft.com/office/drawing/2014/main" val="20001"/>
                    </a:ext>
                  </a:extLst>
                </a:gridCol>
                <a:gridCol w="3831174">
                  <a:extLst>
                    <a:ext uri="{9D8B030D-6E8A-4147-A177-3AD203B41FA5}">
                      <a16:colId xmlns:a16="http://schemas.microsoft.com/office/drawing/2014/main" val="20002"/>
                    </a:ext>
                  </a:extLst>
                </a:gridCol>
                <a:gridCol w="3831174">
                  <a:extLst>
                    <a:ext uri="{9D8B030D-6E8A-4147-A177-3AD203B41FA5}">
                      <a16:colId xmlns:a16="http://schemas.microsoft.com/office/drawing/2014/main" val="20003"/>
                    </a:ext>
                  </a:extLst>
                </a:gridCol>
                <a:gridCol w="3831174">
                  <a:extLst>
                    <a:ext uri="{9D8B030D-6E8A-4147-A177-3AD203B41FA5}">
                      <a16:colId xmlns:a16="http://schemas.microsoft.com/office/drawing/2014/main" val="20004"/>
                    </a:ext>
                  </a:extLst>
                </a:gridCol>
              </a:tblGrid>
              <a:tr h="1040329">
                <a:tc>
                  <a:txBody>
                    <a:bodyPr/>
                    <a:lstStyle/>
                    <a:p>
                      <a:pPr algn="ctr">
                        <a:lnSpc>
                          <a:spcPts val="2287"/>
                        </a:lnSpc>
                        <a:defRPr/>
                      </a:pP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tcPr>
                </a:tc>
                <a:tc>
                  <a:txBody>
                    <a:bodyPr/>
                    <a:lstStyle/>
                    <a:p>
                      <a:pPr algn="ctr">
                        <a:lnSpc>
                          <a:spcPts val="2239"/>
                        </a:lnSpc>
                        <a:defRPr/>
                      </a:pPr>
                      <a:r>
                        <a:rPr lang="en-US" sz="1599" b="1">
                          <a:solidFill>
                            <a:srgbClr val="000000"/>
                          </a:solidFill>
                          <a:latin typeface="Muli 1"/>
                          <a:ea typeface="Muli 1"/>
                          <a:cs typeface="Muli 1"/>
                          <a:sym typeface="Muli 1"/>
                        </a:rPr>
                        <a:t>Personal Independence Payment (PIP)</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39"/>
                        </a:lnSpc>
                        <a:defRPr/>
                      </a:pPr>
                      <a:r>
                        <a:rPr lang="en-US" sz="1599" b="1">
                          <a:solidFill>
                            <a:srgbClr val="000000"/>
                          </a:solidFill>
                          <a:latin typeface="Muli 1"/>
                          <a:ea typeface="Muli 1"/>
                          <a:cs typeface="Muli 1"/>
                          <a:sym typeface="Muli 1"/>
                        </a:rPr>
                        <a:t>Attendance Allowance (AA)</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39"/>
                        </a:lnSpc>
                        <a:defRPr/>
                      </a:pPr>
                      <a:r>
                        <a:rPr lang="en-US" sz="1599" b="1">
                          <a:solidFill>
                            <a:srgbClr val="000000"/>
                          </a:solidFill>
                          <a:latin typeface="Muli 1"/>
                          <a:ea typeface="Muli 1"/>
                          <a:cs typeface="Muli 1"/>
                          <a:sym typeface="Muli 1"/>
                        </a:rPr>
                        <a:t>UC50</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39"/>
                        </a:lnSpc>
                        <a:defRPr/>
                      </a:pPr>
                      <a:r>
                        <a:rPr lang="en-US" sz="1599" b="1">
                          <a:solidFill>
                            <a:srgbClr val="000000"/>
                          </a:solidFill>
                          <a:latin typeface="Muli 1"/>
                          <a:ea typeface="Muli 1"/>
                          <a:cs typeface="Muli 1"/>
                          <a:sym typeface="Muli 1"/>
                        </a:rPr>
                        <a:t>Employment and Support Allowance (ESA)</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39440">
                <a:tc>
                  <a:txBody>
                    <a:bodyPr/>
                    <a:lstStyle/>
                    <a:p>
                      <a:pPr algn="ctr">
                        <a:lnSpc>
                          <a:spcPts val="2239"/>
                        </a:lnSpc>
                        <a:defRPr/>
                      </a:pPr>
                      <a:r>
                        <a:rPr lang="en-US" sz="1599">
                          <a:solidFill>
                            <a:srgbClr val="000000"/>
                          </a:solidFill>
                          <a:latin typeface="Muli 1"/>
                          <a:ea typeface="Muli 1"/>
                          <a:cs typeface="Muli 1"/>
                          <a:sym typeface="Muli 1"/>
                        </a:rPr>
                        <a:t>Age range</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47"/>
                        </a:lnSpc>
                        <a:defRPr/>
                      </a:pPr>
                      <a:r>
                        <a:rPr lang="en-US" sz="1533">
                          <a:solidFill>
                            <a:srgbClr val="000000"/>
                          </a:solidFill>
                          <a:latin typeface="Muli 1"/>
                          <a:ea typeface="Muli 1"/>
                          <a:cs typeface="Muli 1"/>
                          <a:sym typeface="Muli 1"/>
                        </a:rPr>
                        <a:t>16 to under State Pension Age</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r>
                        <a:rPr lang="en-US" sz="1533">
                          <a:solidFill>
                            <a:srgbClr val="000000"/>
                          </a:solidFill>
                          <a:latin typeface="Muli 1"/>
                          <a:ea typeface="Muli 1"/>
                          <a:cs typeface="Muli 1"/>
                          <a:sym typeface="Muli 1"/>
                        </a:rPr>
                        <a:t>State Pension Age</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r>
                        <a:rPr lang="en-US" sz="1533">
                          <a:solidFill>
                            <a:srgbClr val="000000"/>
                          </a:solidFill>
                          <a:latin typeface="Muli 1"/>
                          <a:ea typeface="Muli 1"/>
                          <a:cs typeface="Muli 1"/>
                          <a:sym typeface="Muli 1"/>
                        </a:rPr>
                        <a:t>Under State Pension Age</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r>
                        <a:rPr lang="en-US" sz="1533">
                          <a:solidFill>
                            <a:srgbClr val="000000"/>
                          </a:solidFill>
                          <a:latin typeface="Muli 1"/>
                          <a:ea typeface="Muli 1"/>
                          <a:cs typeface="Muli 1"/>
                          <a:sym typeface="Muli 1"/>
                        </a:rPr>
                        <a:t>Under State Pension Age</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3089128">
                <a:tc>
                  <a:txBody>
                    <a:bodyPr/>
                    <a:lstStyle/>
                    <a:p>
                      <a:pPr algn="ctr">
                        <a:lnSpc>
                          <a:spcPts val="2239"/>
                        </a:lnSpc>
                        <a:defRPr/>
                      </a:pPr>
                      <a:r>
                        <a:rPr lang="en-US" sz="1599">
                          <a:solidFill>
                            <a:srgbClr val="000000"/>
                          </a:solidFill>
                          <a:latin typeface="Muli 1"/>
                          <a:ea typeface="Muli 1"/>
                          <a:cs typeface="Muli 1"/>
                          <a:sym typeface="Muli 1"/>
                        </a:rPr>
                        <a:t>Elgibility</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l">
                        <a:lnSpc>
                          <a:spcPts val="2147"/>
                        </a:lnSpc>
                        <a:defRPr/>
                      </a:pPr>
                      <a:r>
                        <a:rPr lang="en-US" sz="1533">
                          <a:solidFill>
                            <a:srgbClr val="000000"/>
                          </a:solidFill>
                          <a:latin typeface="Muli 1"/>
                          <a:ea typeface="Muli 1"/>
                          <a:cs typeface="Muli 1"/>
                          <a:sym typeface="Muli 1"/>
                        </a:rPr>
                        <a:t>You can claim if:</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Over 16 years of age.</a:t>
                      </a:r>
                    </a:p>
                    <a:p>
                      <a:pPr marL="331190" lvl="1" indent="-165595" algn="l">
                        <a:lnSpc>
                          <a:spcPts val="2147"/>
                        </a:lnSpc>
                        <a:buFont typeface="Arial"/>
                        <a:buChar char="•"/>
                      </a:pPr>
                      <a:r>
                        <a:rPr lang="en-US" sz="1533">
                          <a:solidFill>
                            <a:srgbClr val="000000"/>
                          </a:solidFill>
                          <a:latin typeface="Muli 1"/>
                          <a:ea typeface="Muli 1"/>
                          <a:cs typeface="Muli 1"/>
                          <a:sym typeface="Muli 1"/>
                        </a:rPr>
                        <a:t>Have a long term physical or mental health condition.</a:t>
                      </a:r>
                    </a:p>
                    <a:p>
                      <a:pPr marL="331190" lvl="1" indent="-165595" algn="l">
                        <a:lnSpc>
                          <a:spcPts val="2147"/>
                        </a:lnSpc>
                        <a:buFont typeface="Arial"/>
                        <a:buChar char="•"/>
                      </a:pPr>
                      <a:r>
                        <a:rPr lang="en-US" sz="1533">
                          <a:solidFill>
                            <a:srgbClr val="000000"/>
                          </a:solidFill>
                          <a:latin typeface="Muli 1"/>
                          <a:ea typeface="Muli 1"/>
                          <a:cs typeface="Muli 1"/>
                          <a:sym typeface="Muli 1"/>
                        </a:rPr>
                        <a:t>Have difficulty doing certain everyday tasks such as washing and dressing or getting around.</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You can claim if all following apply:</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Have a long-term physical or mental illness or disability</a:t>
                      </a:r>
                    </a:p>
                    <a:p>
                      <a:pPr marL="331190" lvl="1" indent="-165595" algn="l">
                        <a:lnSpc>
                          <a:spcPts val="2147"/>
                        </a:lnSpc>
                        <a:buFont typeface="Arial"/>
                        <a:buChar char="•"/>
                      </a:pPr>
                      <a:r>
                        <a:rPr lang="en-US" sz="1533">
                          <a:solidFill>
                            <a:srgbClr val="000000"/>
                          </a:solidFill>
                          <a:latin typeface="Muli 1"/>
                          <a:ea typeface="Muli 1"/>
                          <a:cs typeface="Muli 1"/>
                          <a:sym typeface="Muli 1"/>
                        </a:rPr>
                        <a:t>Have needed help with personal care, or supervision to keep safe for at least six months before claiming.</a:t>
                      </a:r>
                    </a:p>
                    <a:p>
                      <a:pPr marL="331190" lvl="1" indent="-165595" algn="l">
                        <a:lnSpc>
                          <a:spcPts val="2147"/>
                        </a:lnSpc>
                        <a:buFont typeface="Arial"/>
                        <a:buChar char="•"/>
                      </a:pPr>
                      <a:r>
                        <a:rPr lang="en-US" sz="1533">
                          <a:solidFill>
                            <a:srgbClr val="000000"/>
                          </a:solidFill>
                          <a:latin typeface="Muli 1"/>
                          <a:ea typeface="Muli 1"/>
                          <a:cs typeface="Muli 1"/>
                          <a:sym typeface="Muli 1"/>
                        </a:rPr>
                        <a:t>Are over State Pension Age.</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To be eligible you must:</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Have a disability or Health condition that affects how much you can work.</a:t>
                      </a:r>
                    </a:p>
                    <a:p>
                      <a:pPr marL="331190" lvl="1" indent="-165595" algn="l">
                        <a:lnSpc>
                          <a:spcPts val="2147"/>
                        </a:lnSpc>
                        <a:buFont typeface="Arial"/>
                        <a:buChar char="•"/>
                      </a:pPr>
                      <a:r>
                        <a:rPr lang="en-US" sz="1533">
                          <a:solidFill>
                            <a:srgbClr val="000000"/>
                          </a:solidFill>
                          <a:latin typeface="Muli 1"/>
                          <a:ea typeface="Muli 1"/>
                          <a:cs typeface="Muli 1"/>
                          <a:sym typeface="Muli 1"/>
                        </a:rPr>
                        <a:t>Have a Universal Credit Account. </a:t>
                      </a:r>
                    </a:p>
                    <a:p>
                      <a:pPr marL="331190" lvl="1" indent="-165595" algn="l">
                        <a:lnSpc>
                          <a:spcPts val="2147"/>
                        </a:lnSpc>
                        <a:buFont typeface="Arial"/>
                        <a:buChar char="•"/>
                      </a:pPr>
                      <a:r>
                        <a:rPr lang="en-US" sz="1533">
                          <a:solidFill>
                            <a:srgbClr val="000000"/>
                          </a:solidFill>
                          <a:latin typeface="Muli 1"/>
                          <a:ea typeface="Muli 1"/>
                          <a:cs typeface="Muli 1"/>
                          <a:sym typeface="Muli 1"/>
                        </a:rPr>
                        <a:t>This is an additional element of Universal Credit.</a:t>
                      </a:r>
                    </a:p>
                    <a:p>
                      <a:pPr marL="331190" lvl="1" indent="-165595" algn="l">
                        <a:lnSpc>
                          <a:spcPts val="2147"/>
                        </a:lnSpc>
                        <a:buFont typeface="Arial"/>
                        <a:buChar char="•"/>
                      </a:pPr>
                      <a:r>
                        <a:rPr lang="en-US" sz="1533">
                          <a:solidFill>
                            <a:srgbClr val="000000"/>
                          </a:solidFill>
                          <a:latin typeface="Muli 1"/>
                          <a:ea typeface="Muli 1"/>
                          <a:cs typeface="Muli 1"/>
                          <a:sym typeface="Muli 1"/>
                        </a:rPr>
                        <a:t>The form is sent automatically once “Fit notes” have been provided to the DWP. </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You need to have:</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Worked as an employee or have been self-employed.</a:t>
                      </a:r>
                    </a:p>
                    <a:p>
                      <a:pPr marL="331190" lvl="1" indent="-165595" algn="l">
                        <a:lnSpc>
                          <a:spcPts val="2147"/>
                        </a:lnSpc>
                        <a:buFont typeface="Arial"/>
                        <a:buChar char="•"/>
                      </a:pPr>
                      <a:r>
                        <a:rPr lang="en-US" sz="1533">
                          <a:solidFill>
                            <a:srgbClr val="000000"/>
                          </a:solidFill>
                          <a:latin typeface="Muli 1"/>
                          <a:ea typeface="Muli 1"/>
                          <a:cs typeface="Muli 1"/>
                          <a:sym typeface="Muli 1"/>
                        </a:rPr>
                        <a:t>•Paid enough National Insurance contributions, usually in last 2-3 years.</a:t>
                      </a:r>
                    </a:p>
                    <a:p>
                      <a:pPr marL="331190" lvl="1" indent="-165595" algn="l">
                        <a:lnSpc>
                          <a:spcPts val="2147"/>
                        </a:lnSpc>
                        <a:buFont typeface="Arial"/>
                        <a:buChar char="•"/>
                      </a:pPr>
                      <a:r>
                        <a:rPr lang="en-US" sz="1533">
                          <a:solidFill>
                            <a:srgbClr val="000000"/>
                          </a:solidFill>
                          <a:latin typeface="Muli 1"/>
                          <a:ea typeface="Muli 1"/>
                          <a:cs typeface="Muli 1"/>
                          <a:sym typeface="Muli 1"/>
                        </a:rPr>
                        <a:t>Have a disability or Health condition that affects how much you can work.</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965809">
                <a:tc>
                  <a:txBody>
                    <a:bodyPr/>
                    <a:lstStyle/>
                    <a:p>
                      <a:pPr algn="ctr">
                        <a:lnSpc>
                          <a:spcPts val="2239"/>
                        </a:lnSpc>
                        <a:defRPr/>
                      </a:pPr>
                      <a:r>
                        <a:rPr lang="en-US" sz="1599">
                          <a:solidFill>
                            <a:srgbClr val="000000"/>
                          </a:solidFill>
                          <a:latin typeface="Muli 1"/>
                          <a:ea typeface="Muli 1"/>
                          <a:cs typeface="Muli 1"/>
                          <a:sym typeface="Muli 1"/>
                        </a:rPr>
                        <a:t>Components/</a:t>
                      </a:r>
                      <a:endParaRPr lang="en-US" sz="1100"/>
                    </a:p>
                    <a:p>
                      <a:pPr algn="ctr">
                        <a:lnSpc>
                          <a:spcPts val="2239"/>
                        </a:lnSpc>
                      </a:pPr>
                      <a:r>
                        <a:rPr lang="en-US" sz="1599">
                          <a:solidFill>
                            <a:srgbClr val="000000"/>
                          </a:solidFill>
                          <a:latin typeface="Muli 1"/>
                          <a:ea typeface="Muli 1"/>
                          <a:cs typeface="Muli 1"/>
                          <a:sym typeface="Muli 1"/>
                        </a:rPr>
                        <a:t>Outcomes</a:t>
                      </a:r>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l">
                        <a:lnSpc>
                          <a:spcPts val="2147"/>
                        </a:lnSpc>
                        <a:defRPr/>
                      </a:pPr>
                      <a:r>
                        <a:rPr lang="en-US" sz="1533">
                          <a:solidFill>
                            <a:srgbClr val="000000"/>
                          </a:solidFill>
                          <a:latin typeface="Muli 1"/>
                          <a:ea typeface="Muli 1"/>
                          <a:cs typeface="Muli 1"/>
                          <a:sym typeface="Muli 1"/>
                        </a:rPr>
                        <a:t>Two components:</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Daily Living (Standard rate £73.90/Enhanced rate £110.40 p.w.)</a:t>
                      </a:r>
                    </a:p>
                    <a:p>
                      <a:pPr marL="331190" lvl="1" indent="-165595" algn="l">
                        <a:lnSpc>
                          <a:spcPts val="2147"/>
                        </a:lnSpc>
                        <a:buFont typeface="Arial"/>
                        <a:buChar char="•"/>
                      </a:pPr>
                      <a:r>
                        <a:rPr lang="en-US" sz="1533">
                          <a:solidFill>
                            <a:srgbClr val="000000"/>
                          </a:solidFill>
                          <a:latin typeface="Muli 1"/>
                          <a:ea typeface="Muli 1"/>
                          <a:cs typeface="Muli 1"/>
                          <a:sym typeface="Muli 1"/>
                        </a:rPr>
                        <a:t>Mobility (Standard rate £29.20 /Enhanced rate £77.05 p.w.)</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Two components:</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Lower rate</a:t>
                      </a:r>
                    </a:p>
                    <a:p>
                      <a:pPr marL="331190" lvl="1" indent="-165595" algn="l">
                        <a:lnSpc>
                          <a:spcPts val="2147"/>
                        </a:lnSpc>
                        <a:buFont typeface="Arial"/>
                        <a:buChar char="•"/>
                      </a:pPr>
                      <a:r>
                        <a:rPr lang="en-US" sz="1533">
                          <a:solidFill>
                            <a:srgbClr val="000000"/>
                          </a:solidFill>
                          <a:latin typeface="Muli 1"/>
                          <a:ea typeface="Muli 1"/>
                          <a:cs typeface="Muli 1"/>
                          <a:sym typeface="Muli 1"/>
                        </a:rPr>
                        <a:t>Higher rate</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Two Outcomes – 2 Groups:</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Limited Capability for Work</a:t>
                      </a:r>
                    </a:p>
                    <a:p>
                      <a:pPr marL="331190" lvl="1" indent="-165595" algn="l">
                        <a:lnSpc>
                          <a:spcPts val="2147"/>
                        </a:lnSpc>
                        <a:buFont typeface="Arial"/>
                        <a:buChar char="•"/>
                      </a:pPr>
                      <a:r>
                        <a:rPr lang="en-US" sz="1533">
                          <a:solidFill>
                            <a:srgbClr val="000000"/>
                          </a:solidFill>
                          <a:latin typeface="Muli 1"/>
                          <a:ea typeface="Muli 1"/>
                          <a:cs typeface="Muli 1"/>
                          <a:sym typeface="Muli 1"/>
                        </a:rPr>
                        <a:t>Limited Capability for Work Related Activity </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l">
                        <a:lnSpc>
                          <a:spcPts val="2147"/>
                        </a:lnSpc>
                        <a:defRPr/>
                      </a:pPr>
                      <a:r>
                        <a:rPr lang="en-US" sz="1533">
                          <a:solidFill>
                            <a:srgbClr val="000000"/>
                          </a:solidFill>
                          <a:latin typeface="Muli 1"/>
                          <a:ea typeface="Muli 1"/>
                          <a:cs typeface="Muli 1"/>
                          <a:sym typeface="Muli 1"/>
                        </a:rPr>
                        <a:t>Two Outcomes – 2 Groups:</a:t>
                      </a:r>
                      <a:endParaRPr lang="en-US" sz="1100"/>
                    </a:p>
                    <a:p>
                      <a:pPr marL="331190" lvl="1" indent="-165595" algn="l">
                        <a:lnSpc>
                          <a:spcPts val="2147"/>
                        </a:lnSpc>
                        <a:buFont typeface="Arial"/>
                        <a:buChar char="•"/>
                      </a:pPr>
                      <a:r>
                        <a:rPr lang="en-US" sz="1533">
                          <a:solidFill>
                            <a:srgbClr val="000000"/>
                          </a:solidFill>
                          <a:latin typeface="Muli 1"/>
                          <a:ea typeface="Muli 1"/>
                          <a:cs typeface="Muli 1"/>
                          <a:sym typeface="Muli 1"/>
                        </a:rPr>
                        <a:t>Limited Capability for Work</a:t>
                      </a:r>
                    </a:p>
                    <a:p>
                      <a:pPr marL="331190" lvl="1" indent="-165595" algn="l">
                        <a:lnSpc>
                          <a:spcPts val="2147"/>
                        </a:lnSpc>
                        <a:buFont typeface="Arial"/>
                        <a:buChar char="•"/>
                      </a:pPr>
                      <a:r>
                        <a:rPr lang="en-US" sz="1533">
                          <a:solidFill>
                            <a:srgbClr val="000000"/>
                          </a:solidFill>
                          <a:latin typeface="Muli 1"/>
                          <a:ea typeface="Muli 1"/>
                          <a:cs typeface="Muli 1"/>
                          <a:sym typeface="Muli 1"/>
                        </a:rPr>
                        <a:t>Limited Capability for Work Related Activity</a:t>
                      </a:r>
                    </a:p>
                  </a:txBody>
                  <a:tcPr marL="114300" marR="114300" marT="114300" marB="114300">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37656">
                <a:tc>
                  <a:txBody>
                    <a:bodyPr/>
                    <a:lstStyle/>
                    <a:p>
                      <a:pPr algn="ctr">
                        <a:lnSpc>
                          <a:spcPts val="2239"/>
                        </a:lnSpc>
                        <a:defRPr/>
                      </a:pPr>
                      <a:r>
                        <a:rPr lang="en-US" sz="1599">
                          <a:solidFill>
                            <a:srgbClr val="000000"/>
                          </a:solidFill>
                          <a:latin typeface="Muli 1"/>
                          <a:ea typeface="Muli 1"/>
                          <a:cs typeface="Muli 1"/>
                          <a:sym typeface="Muli 1"/>
                        </a:rPr>
                        <a:t>Claim details</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47"/>
                        </a:lnSpc>
                        <a:defRPr/>
                      </a:pPr>
                      <a:r>
                        <a:rPr lang="en-US" sz="1533">
                          <a:solidFill>
                            <a:srgbClr val="000000"/>
                          </a:solidFill>
                          <a:latin typeface="Muli 1"/>
                          <a:ea typeface="Muli 1"/>
                          <a:cs typeface="Muli 1"/>
                          <a:sym typeface="Muli 1"/>
                        </a:rPr>
                        <a:t>0800 917 2222</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r>
                        <a:rPr lang="en-US" sz="1533">
                          <a:solidFill>
                            <a:srgbClr val="000000"/>
                          </a:solidFill>
                          <a:latin typeface="Muli 1"/>
                          <a:ea typeface="Muli 1"/>
                          <a:cs typeface="Muli 1"/>
                          <a:sym typeface="Muli 1"/>
                        </a:rPr>
                        <a:t>0800 731 0122</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47"/>
                        </a:lnSpc>
                        <a:defRPr/>
                      </a:pPr>
                      <a:r>
                        <a:rPr lang="en-US" sz="1533">
                          <a:solidFill>
                            <a:srgbClr val="000000"/>
                          </a:solidFill>
                          <a:latin typeface="Muli 1"/>
                          <a:ea typeface="Muli 1"/>
                          <a:cs typeface="Muli 1"/>
                          <a:sym typeface="Muli 1"/>
                        </a:rPr>
                        <a:t>0800 055 6688</a:t>
                      </a:r>
                      <a:endParaRPr lang="en-US" sz="1100"/>
                    </a:p>
                  </a:txBody>
                  <a:tcPr marL="114300" marR="114300" marT="114300" marB="1143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5" name="Freeform 5"/>
          <p:cNvSpPr/>
          <p:nvPr/>
        </p:nvSpPr>
        <p:spPr>
          <a:xfrm>
            <a:off x="16283281" y="145757"/>
            <a:ext cx="1895438" cy="1895438"/>
          </a:xfrm>
          <a:custGeom>
            <a:avLst/>
            <a:gdLst/>
            <a:ahLst/>
            <a:cxnLst/>
            <a:rect l="l" t="t" r="r" b="b"/>
            <a:pathLst>
              <a:path w="1895438" h="1895438">
                <a:moveTo>
                  <a:pt x="0" y="0"/>
                </a:moveTo>
                <a:lnTo>
                  <a:pt x="1895439" y="0"/>
                </a:lnTo>
                <a:lnTo>
                  <a:pt x="1895439" y="1895438"/>
                </a:lnTo>
                <a:lnTo>
                  <a:pt x="0" y="1895438"/>
                </a:lnTo>
                <a:lnTo>
                  <a:pt x="0" y="0"/>
                </a:lnTo>
                <a:close/>
              </a:path>
            </a:pathLst>
          </a:custGeom>
          <a:blipFill>
            <a:blip r:embed="rId4"/>
            <a:stretch>
              <a:fillRect/>
            </a:stretch>
          </a:blipFill>
        </p:spPr>
        <p:txBody>
          <a:bodyPr/>
          <a:lstStyle/>
          <a:p>
            <a:endParaRPr lang="en-GB"/>
          </a:p>
        </p:txBody>
      </p:sp>
      <p:sp>
        <p:nvSpPr>
          <p:cNvPr id="6" name="TextBox 6"/>
          <p:cNvSpPr txBox="1"/>
          <p:nvPr/>
        </p:nvSpPr>
        <p:spPr>
          <a:xfrm>
            <a:off x="2197238" y="363080"/>
            <a:ext cx="6270873"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Benefits 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2034116"/>
            <a:ext cx="14755894" cy="7071419"/>
            <a:chOff x="0" y="0"/>
            <a:chExt cx="3886326" cy="1862431"/>
          </a:xfrm>
        </p:grpSpPr>
        <p:sp>
          <p:nvSpPr>
            <p:cNvPr id="5" name="Freeform 5"/>
            <p:cNvSpPr/>
            <p:nvPr/>
          </p:nvSpPr>
          <p:spPr>
            <a:xfrm>
              <a:off x="0" y="0"/>
              <a:ext cx="3886326" cy="1862431"/>
            </a:xfrm>
            <a:custGeom>
              <a:avLst/>
              <a:gdLst/>
              <a:ahLst/>
              <a:cxnLst/>
              <a:rect l="l" t="t" r="r" b="b"/>
              <a:pathLst>
                <a:path w="3886326" h="1862431">
                  <a:moveTo>
                    <a:pt x="26758" y="0"/>
                  </a:moveTo>
                  <a:lnTo>
                    <a:pt x="3859568" y="0"/>
                  </a:lnTo>
                  <a:cubicBezTo>
                    <a:pt x="3874346" y="0"/>
                    <a:pt x="3886326" y="11980"/>
                    <a:pt x="3886326" y="26758"/>
                  </a:cubicBezTo>
                  <a:lnTo>
                    <a:pt x="3886326" y="1835673"/>
                  </a:lnTo>
                  <a:cubicBezTo>
                    <a:pt x="3886326" y="1850451"/>
                    <a:pt x="3874346" y="1862431"/>
                    <a:pt x="3859568" y="1862431"/>
                  </a:cubicBezTo>
                  <a:lnTo>
                    <a:pt x="26758" y="1862431"/>
                  </a:lnTo>
                  <a:cubicBezTo>
                    <a:pt x="11980" y="1862431"/>
                    <a:pt x="0" y="1850451"/>
                    <a:pt x="0" y="1835673"/>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1900531"/>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831228" y="2555481"/>
            <a:ext cx="12625544" cy="5971540"/>
          </a:xfrm>
          <a:prstGeom prst="rect">
            <a:avLst/>
          </a:prstGeom>
        </p:spPr>
        <p:txBody>
          <a:bodyPr lIns="0" tIns="0" rIns="0" bIns="0" rtlCol="0" anchor="t">
            <a:spAutoFit/>
          </a:bodyPr>
          <a:lstStyle/>
          <a:p>
            <a:pPr algn="l">
              <a:lnSpc>
                <a:spcPts val="4759"/>
              </a:lnSpc>
            </a:pPr>
            <a:r>
              <a:rPr lang="en-US" sz="3399">
                <a:solidFill>
                  <a:srgbClr val="002639"/>
                </a:solidFill>
                <a:latin typeface="Muli 2"/>
                <a:ea typeface="Muli 2"/>
                <a:cs typeface="Muli 2"/>
                <a:sym typeface="Muli 2"/>
              </a:rPr>
              <a:t>Personal Independence Payment (PIP) provides financial support to help with additional living costs if you:</a:t>
            </a:r>
          </a:p>
          <a:p>
            <a:pPr algn="l">
              <a:lnSpc>
                <a:spcPts val="4759"/>
              </a:lnSpc>
            </a:pPr>
            <a:endParaRPr lang="en-US" sz="3399">
              <a:solidFill>
                <a:srgbClr val="002639"/>
              </a:solidFill>
              <a:latin typeface="Muli 2"/>
              <a:ea typeface="Muli 2"/>
              <a:cs typeface="Muli 2"/>
              <a:sym typeface="Muli 2"/>
            </a:endParaRPr>
          </a:p>
          <a:p>
            <a:pPr marL="734059" lvl="1" indent="-367030" algn="l">
              <a:lnSpc>
                <a:spcPts val="4759"/>
              </a:lnSpc>
              <a:buFont typeface="Arial"/>
              <a:buChar char="•"/>
            </a:pPr>
            <a:r>
              <a:rPr lang="en-US" sz="3399">
                <a:solidFill>
                  <a:srgbClr val="002639"/>
                </a:solidFill>
                <a:latin typeface="Muli 2"/>
                <a:ea typeface="Muli 2"/>
                <a:cs typeface="Muli 2"/>
                <a:sym typeface="Muli 2"/>
              </a:rPr>
              <a:t>Have a long-term physical or mental health condition, illness, or disability, and</a:t>
            </a:r>
          </a:p>
          <a:p>
            <a:pPr marL="734059" lvl="1" indent="-367030" algn="l">
              <a:lnSpc>
                <a:spcPts val="4759"/>
              </a:lnSpc>
              <a:buFont typeface="Arial"/>
              <a:buChar char="•"/>
            </a:pPr>
            <a:r>
              <a:rPr lang="en-US" sz="3399">
                <a:solidFill>
                  <a:srgbClr val="002639"/>
                </a:solidFill>
                <a:latin typeface="Muli 2"/>
                <a:ea typeface="Muli 2"/>
                <a:cs typeface="Muli 2"/>
                <a:sym typeface="Muli 2"/>
              </a:rPr>
              <a:t>Experience difficulties with everyday activities or mobility as a result of that condition.</a:t>
            </a:r>
          </a:p>
          <a:p>
            <a:pPr algn="l">
              <a:lnSpc>
                <a:spcPts val="4759"/>
              </a:lnSpc>
            </a:pPr>
            <a:endParaRPr lang="en-US" sz="3399">
              <a:solidFill>
                <a:srgbClr val="002639"/>
              </a:solidFill>
              <a:latin typeface="Muli 2"/>
              <a:ea typeface="Muli 2"/>
              <a:cs typeface="Muli 2"/>
              <a:sym typeface="Muli 2"/>
            </a:endParaRPr>
          </a:p>
          <a:p>
            <a:pPr algn="l">
              <a:lnSpc>
                <a:spcPts val="4759"/>
              </a:lnSpc>
            </a:pPr>
            <a:r>
              <a:rPr lang="en-US" sz="3399">
                <a:solidFill>
                  <a:srgbClr val="002639"/>
                </a:solidFill>
                <a:latin typeface="Muli 2"/>
                <a:ea typeface="Muli 2"/>
                <a:cs typeface="Muli 2"/>
                <a:sym typeface="Muli 2"/>
              </a:rPr>
              <a:t>You can still qualify for PIP even if you are employed, have savings, or already receive most other benefits.</a:t>
            </a:r>
          </a:p>
        </p:txBody>
      </p:sp>
      <p:sp>
        <p:nvSpPr>
          <p:cNvPr id="8" name="Freeform 8"/>
          <p:cNvSpPr/>
          <p:nvPr/>
        </p:nvSpPr>
        <p:spPr>
          <a:xfrm>
            <a:off x="14478103" y="383129"/>
            <a:ext cx="3301974" cy="3301974"/>
          </a:xfrm>
          <a:custGeom>
            <a:avLst/>
            <a:gdLst/>
            <a:ahLst/>
            <a:cxnLst/>
            <a:rect l="l" t="t" r="r" b="b"/>
            <a:pathLst>
              <a:path w="3301974" h="3301974">
                <a:moveTo>
                  <a:pt x="0" y="0"/>
                </a:moveTo>
                <a:lnTo>
                  <a:pt x="3301973" y="0"/>
                </a:lnTo>
                <a:lnTo>
                  <a:pt x="3301973" y="3301974"/>
                </a:lnTo>
                <a:lnTo>
                  <a:pt x="0" y="3301974"/>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652269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2034116"/>
            <a:ext cx="14755894" cy="7071419"/>
            <a:chOff x="0" y="0"/>
            <a:chExt cx="3886326" cy="1862431"/>
          </a:xfrm>
        </p:grpSpPr>
        <p:sp>
          <p:nvSpPr>
            <p:cNvPr id="5" name="Freeform 5"/>
            <p:cNvSpPr/>
            <p:nvPr/>
          </p:nvSpPr>
          <p:spPr>
            <a:xfrm>
              <a:off x="0" y="0"/>
              <a:ext cx="3886326" cy="1862431"/>
            </a:xfrm>
            <a:custGeom>
              <a:avLst/>
              <a:gdLst/>
              <a:ahLst/>
              <a:cxnLst/>
              <a:rect l="l" t="t" r="r" b="b"/>
              <a:pathLst>
                <a:path w="3886326" h="1862431">
                  <a:moveTo>
                    <a:pt x="26758" y="0"/>
                  </a:moveTo>
                  <a:lnTo>
                    <a:pt x="3859568" y="0"/>
                  </a:lnTo>
                  <a:cubicBezTo>
                    <a:pt x="3874346" y="0"/>
                    <a:pt x="3886326" y="11980"/>
                    <a:pt x="3886326" y="26758"/>
                  </a:cubicBezTo>
                  <a:lnTo>
                    <a:pt x="3886326" y="1835673"/>
                  </a:lnTo>
                  <a:cubicBezTo>
                    <a:pt x="3886326" y="1850451"/>
                    <a:pt x="3874346" y="1862431"/>
                    <a:pt x="3859568" y="1862431"/>
                  </a:cubicBezTo>
                  <a:lnTo>
                    <a:pt x="26758" y="1862431"/>
                  </a:lnTo>
                  <a:cubicBezTo>
                    <a:pt x="11980" y="1862431"/>
                    <a:pt x="0" y="1850451"/>
                    <a:pt x="0" y="1835673"/>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1900531"/>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831228" y="2208771"/>
            <a:ext cx="12625544" cy="6664960"/>
          </a:xfrm>
          <a:prstGeom prst="rect">
            <a:avLst/>
          </a:prstGeom>
        </p:spPr>
        <p:txBody>
          <a:bodyPr lIns="0" tIns="0" rIns="0" bIns="0" rtlCol="0" anchor="t">
            <a:spAutoFit/>
          </a:bodyPr>
          <a:lstStyle/>
          <a:p>
            <a:pPr algn="l">
              <a:lnSpc>
                <a:spcPts val="4340"/>
              </a:lnSpc>
            </a:pPr>
            <a:r>
              <a:rPr lang="en-US" sz="3100" dirty="0">
                <a:solidFill>
                  <a:srgbClr val="002639"/>
                </a:solidFill>
                <a:latin typeface="Muli 2"/>
                <a:ea typeface="Muli 2"/>
                <a:cs typeface="Muli 2"/>
                <a:sym typeface="Muli 2"/>
              </a:rPr>
              <a:t>You can get Personal Independence Payment (PIP) if all of the following apply to you:</a:t>
            </a:r>
          </a:p>
          <a:p>
            <a:pPr algn="l">
              <a:lnSpc>
                <a:spcPts val="1400"/>
              </a:lnSpc>
            </a:pPr>
            <a:endParaRPr lang="en-US" sz="3100" dirty="0">
              <a:solidFill>
                <a:srgbClr val="002639"/>
              </a:solidFill>
              <a:latin typeface="Muli 2"/>
              <a:ea typeface="Muli 2"/>
              <a:cs typeface="Muli 2"/>
              <a:sym typeface="Muli 2"/>
            </a:endParaRPr>
          </a:p>
          <a:p>
            <a:pPr marL="669291" lvl="1" indent="-334646" algn="l">
              <a:lnSpc>
                <a:spcPts val="4340"/>
              </a:lnSpc>
              <a:buFont typeface="Arial"/>
              <a:buChar char="•"/>
            </a:pPr>
            <a:r>
              <a:rPr lang="en-US" sz="3100" dirty="0">
                <a:solidFill>
                  <a:srgbClr val="002639"/>
                </a:solidFill>
                <a:latin typeface="Muli 2"/>
                <a:ea typeface="Muli 2"/>
                <a:cs typeface="Muli 2"/>
                <a:sym typeface="Muli 2"/>
              </a:rPr>
              <a:t>You’re 16 or over</a:t>
            </a:r>
          </a:p>
          <a:p>
            <a:pPr marL="669291" lvl="1" indent="-334646" algn="l">
              <a:lnSpc>
                <a:spcPts val="4340"/>
              </a:lnSpc>
              <a:buFont typeface="Arial"/>
              <a:buChar char="•"/>
            </a:pPr>
            <a:r>
              <a:rPr lang="en-US" sz="3100" dirty="0">
                <a:solidFill>
                  <a:srgbClr val="002639"/>
                </a:solidFill>
                <a:latin typeface="Muli 2"/>
                <a:ea typeface="Muli 2"/>
                <a:cs typeface="Muli 2"/>
                <a:sym typeface="Muli 2"/>
              </a:rPr>
              <a:t>You have a long-term physical or mental health condition or disability</a:t>
            </a:r>
          </a:p>
          <a:p>
            <a:pPr marL="669291" lvl="1" indent="-334646" algn="l">
              <a:lnSpc>
                <a:spcPts val="4340"/>
              </a:lnSpc>
              <a:buFont typeface="Arial"/>
              <a:buChar char="•"/>
            </a:pPr>
            <a:r>
              <a:rPr lang="en-US" sz="3100" dirty="0">
                <a:solidFill>
                  <a:srgbClr val="002639"/>
                </a:solidFill>
                <a:latin typeface="Muli 2"/>
                <a:ea typeface="Muli 2"/>
                <a:cs typeface="Muli 2"/>
                <a:sym typeface="Muli 2"/>
              </a:rPr>
              <a:t>You have difficulty doing certain everyday tasks or getting around</a:t>
            </a:r>
          </a:p>
          <a:p>
            <a:pPr marL="669291" lvl="1" indent="-334646" algn="l">
              <a:lnSpc>
                <a:spcPts val="4340"/>
              </a:lnSpc>
              <a:buFont typeface="Arial"/>
              <a:buChar char="•"/>
            </a:pPr>
            <a:r>
              <a:rPr lang="en-US" sz="3100" dirty="0">
                <a:solidFill>
                  <a:srgbClr val="002639"/>
                </a:solidFill>
                <a:latin typeface="Muli 2"/>
                <a:ea typeface="Muli 2"/>
                <a:cs typeface="Muli 2"/>
                <a:sym typeface="Muli 2"/>
              </a:rPr>
              <a:t>You must have had these difficulties for 3 months prior to claiming and expect them to continue for another 9 months at least</a:t>
            </a:r>
          </a:p>
          <a:p>
            <a:pPr marL="669291" lvl="1" indent="-334646" algn="l">
              <a:lnSpc>
                <a:spcPts val="4340"/>
              </a:lnSpc>
              <a:buFont typeface="Arial"/>
              <a:buChar char="•"/>
            </a:pPr>
            <a:r>
              <a:rPr lang="en-US" sz="3100" dirty="0">
                <a:solidFill>
                  <a:srgbClr val="002639"/>
                </a:solidFill>
                <a:latin typeface="Muli 2"/>
                <a:ea typeface="Muli 2"/>
                <a:cs typeface="Muli 2"/>
                <a:sym typeface="Muli 2"/>
              </a:rPr>
              <a:t>You must also be under State Pension age if you’ve not received PIP before.</a:t>
            </a:r>
          </a:p>
        </p:txBody>
      </p:sp>
      <p:sp>
        <p:nvSpPr>
          <p:cNvPr id="8" name="Freeform 8"/>
          <p:cNvSpPr/>
          <p:nvPr/>
        </p:nvSpPr>
        <p:spPr>
          <a:xfrm>
            <a:off x="14478103" y="383129"/>
            <a:ext cx="3301974" cy="3301974"/>
          </a:xfrm>
          <a:custGeom>
            <a:avLst/>
            <a:gdLst/>
            <a:ahLst/>
            <a:cxnLst/>
            <a:rect l="l" t="t" r="r" b="b"/>
            <a:pathLst>
              <a:path w="3301974" h="3301974">
                <a:moveTo>
                  <a:pt x="0" y="0"/>
                </a:moveTo>
                <a:lnTo>
                  <a:pt x="3301973" y="0"/>
                </a:lnTo>
                <a:lnTo>
                  <a:pt x="3301973" y="3301974"/>
                </a:lnTo>
                <a:lnTo>
                  <a:pt x="0" y="3301974"/>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652269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238647" y="1720285"/>
            <a:ext cx="15232144" cy="952500"/>
            <a:chOff x="0" y="0"/>
            <a:chExt cx="20309525" cy="1270000"/>
          </a:xfrm>
        </p:grpSpPr>
        <p:grpSp>
          <p:nvGrpSpPr>
            <p:cNvPr id="5" name="Group 5"/>
            <p:cNvGrpSpPr/>
            <p:nvPr/>
          </p:nvGrpSpPr>
          <p:grpSpPr>
            <a:xfrm>
              <a:off x="635000" y="23257"/>
              <a:ext cx="19674525" cy="1223487"/>
              <a:chOff x="0" y="0"/>
              <a:chExt cx="3886326" cy="241676"/>
            </a:xfrm>
          </p:grpSpPr>
          <p:sp>
            <p:nvSpPr>
              <p:cNvPr id="6" name="Freeform 6"/>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7" name="TextBox 7"/>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1601333"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Start Claim</a:t>
              </a:r>
            </a:p>
          </p:txBody>
        </p:sp>
        <p:sp>
          <p:nvSpPr>
            <p:cNvPr id="10" name="TextBox 10"/>
            <p:cNvSpPr txBox="1"/>
            <p:nvPr/>
          </p:nvSpPr>
          <p:spPr>
            <a:xfrm>
              <a:off x="1601333"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You complete the form with details about daily living and mobility difficulties.</a:t>
              </a:r>
            </a:p>
          </p:txBody>
        </p:sp>
      </p:grpSp>
      <p:grpSp>
        <p:nvGrpSpPr>
          <p:cNvPr id="11" name="Group 11"/>
          <p:cNvGrpSpPr/>
          <p:nvPr/>
        </p:nvGrpSpPr>
        <p:grpSpPr>
          <a:xfrm>
            <a:off x="1238647" y="2739460"/>
            <a:ext cx="15226053" cy="952500"/>
            <a:chOff x="0" y="0"/>
            <a:chExt cx="20301404" cy="1270000"/>
          </a:xfrm>
        </p:grpSpPr>
        <p:grpSp>
          <p:nvGrpSpPr>
            <p:cNvPr id="12" name="Group 12"/>
            <p:cNvGrpSpPr/>
            <p:nvPr/>
          </p:nvGrpSpPr>
          <p:grpSpPr>
            <a:xfrm>
              <a:off x="626879" y="23257"/>
              <a:ext cx="19674525" cy="1223487"/>
              <a:chOff x="0" y="0"/>
              <a:chExt cx="3886326" cy="241676"/>
            </a:xfrm>
          </p:grpSpPr>
          <p:sp>
            <p:nvSpPr>
              <p:cNvPr id="13" name="Freeform 13"/>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14" name="TextBox 14"/>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TextBox 16"/>
            <p:cNvSpPr txBox="1"/>
            <p:nvPr/>
          </p:nvSpPr>
          <p:spPr>
            <a:xfrm>
              <a:off x="1593212"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PIP2 Form Sent (“How your disability affects you”)</a:t>
              </a:r>
            </a:p>
          </p:txBody>
        </p:sp>
        <p:sp>
          <p:nvSpPr>
            <p:cNvPr id="17" name="TextBox 17"/>
            <p:cNvSpPr txBox="1"/>
            <p:nvPr/>
          </p:nvSpPr>
          <p:spPr>
            <a:xfrm>
              <a:off x="1593212"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Call Department of Works and Pensions (DWP). Basic details are taken (name, address, condition).</a:t>
              </a:r>
            </a:p>
          </p:txBody>
        </p:sp>
      </p:grpSp>
      <p:grpSp>
        <p:nvGrpSpPr>
          <p:cNvPr id="18" name="Group 18"/>
          <p:cNvGrpSpPr/>
          <p:nvPr/>
        </p:nvGrpSpPr>
        <p:grpSpPr>
          <a:xfrm>
            <a:off x="1238647" y="3758635"/>
            <a:ext cx="15226053" cy="952500"/>
            <a:chOff x="0" y="0"/>
            <a:chExt cx="20301404" cy="1270000"/>
          </a:xfrm>
        </p:grpSpPr>
        <p:grpSp>
          <p:nvGrpSpPr>
            <p:cNvPr id="19" name="Group 19"/>
            <p:cNvGrpSpPr/>
            <p:nvPr/>
          </p:nvGrpSpPr>
          <p:grpSpPr>
            <a:xfrm>
              <a:off x="626879" y="23257"/>
              <a:ext cx="19674525" cy="1223487"/>
              <a:chOff x="0" y="0"/>
              <a:chExt cx="3886326" cy="241676"/>
            </a:xfrm>
          </p:grpSpPr>
          <p:sp>
            <p:nvSpPr>
              <p:cNvPr id="20" name="Freeform 20"/>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21" name="TextBox 21"/>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22" name="Freeform 22"/>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TextBox 23"/>
            <p:cNvSpPr txBox="1"/>
            <p:nvPr/>
          </p:nvSpPr>
          <p:spPr>
            <a:xfrm>
              <a:off x="1593212"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Return form (with evidence)</a:t>
              </a:r>
            </a:p>
          </p:txBody>
        </p:sp>
        <p:sp>
          <p:nvSpPr>
            <p:cNvPr id="24" name="TextBox 24"/>
            <p:cNvSpPr txBox="1"/>
            <p:nvPr/>
          </p:nvSpPr>
          <p:spPr>
            <a:xfrm>
              <a:off x="1593212"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Send completed PIP2 form back to DWP by the deadline (request extension if needed).</a:t>
              </a:r>
            </a:p>
          </p:txBody>
        </p:sp>
      </p:grpSp>
      <p:grpSp>
        <p:nvGrpSpPr>
          <p:cNvPr id="25" name="Group 25"/>
          <p:cNvGrpSpPr/>
          <p:nvPr/>
        </p:nvGrpSpPr>
        <p:grpSpPr>
          <a:xfrm>
            <a:off x="1238647" y="4777810"/>
            <a:ext cx="15232144" cy="952500"/>
            <a:chOff x="0" y="0"/>
            <a:chExt cx="20309525" cy="1270000"/>
          </a:xfrm>
        </p:grpSpPr>
        <p:grpSp>
          <p:nvGrpSpPr>
            <p:cNvPr id="26" name="Group 26"/>
            <p:cNvGrpSpPr/>
            <p:nvPr/>
          </p:nvGrpSpPr>
          <p:grpSpPr>
            <a:xfrm>
              <a:off x="635000" y="23257"/>
              <a:ext cx="19674525" cy="1223487"/>
              <a:chOff x="0" y="0"/>
              <a:chExt cx="3886326" cy="241676"/>
            </a:xfrm>
          </p:grpSpPr>
          <p:sp>
            <p:nvSpPr>
              <p:cNvPr id="27" name="Freeform 27"/>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28" name="TextBox 28"/>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29" name="Freeform 29"/>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0" name="TextBox 30"/>
            <p:cNvSpPr txBox="1"/>
            <p:nvPr/>
          </p:nvSpPr>
          <p:spPr>
            <a:xfrm>
              <a:off x="1601333"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Health Assessment</a:t>
              </a:r>
            </a:p>
          </p:txBody>
        </p:sp>
        <p:sp>
          <p:nvSpPr>
            <p:cNvPr id="31" name="TextBox 31"/>
            <p:cNvSpPr txBox="1"/>
            <p:nvPr/>
          </p:nvSpPr>
          <p:spPr>
            <a:xfrm>
              <a:off x="1601333"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A face-to-face, phone, or video assessment with a health professional (if required).</a:t>
              </a:r>
            </a:p>
          </p:txBody>
        </p:sp>
      </p:grpSp>
      <p:grpSp>
        <p:nvGrpSpPr>
          <p:cNvPr id="32" name="Group 32"/>
          <p:cNvGrpSpPr/>
          <p:nvPr/>
        </p:nvGrpSpPr>
        <p:grpSpPr>
          <a:xfrm>
            <a:off x="1238647" y="5796985"/>
            <a:ext cx="15226053" cy="952500"/>
            <a:chOff x="0" y="0"/>
            <a:chExt cx="20301404" cy="1270000"/>
          </a:xfrm>
        </p:grpSpPr>
        <p:grpSp>
          <p:nvGrpSpPr>
            <p:cNvPr id="33" name="Group 33"/>
            <p:cNvGrpSpPr/>
            <p:nvPr/>
          </p:nvGrpSpPr>
          <p:grpSpPr>
            <a:xfrm>
              <a:off x="626879" y="23257"/>
              <a:ext cx="19674525" cy="1223487"/>
              <a:chOff x="0" y="0"/>
              <a:chExt cx="3886326" cy="241676"/>
            </a:xfrm>
          </p:grpSpPr>
          <p:sp>
            <p:nvSpPr>
              <p:cNvPr id="34" name="Freeform 34"/>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35" name="TextBox 35"/>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36" name="Freeform 36"/>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7" name="TextBox 37"/>
            <p:cNvSpPr txBox="1"/>
            <p:nvPr/>
          </p:nvSpPr>
          <p:spPr>
            <a:xfrm>
              <a:off x="1593212"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DWP Decision</a:t>
              </a:r>
            </a:p>
          </p:txBody>
        </p:sp>
        <p:sp>
          <p:nvSpPr>
            <p:cNvPr id="38" name="TextBox 38"/>
            <p:cNvSpPr txBox="1"/>
            <p:nvPr/>
          </p:nvSpPr>
          <p:spPr>
            <a:xfrm>
              <a:off x="1593212" y="634577"/>
              <a:ext cx="18154585" cy="484292"/>
            </a:xfrm>
            <a:prstGeom prst="rect">
              <a:avLst/>
            </a:prstGeom>
          </p:spPr>
          <p:txBody>
            <a:bodyPr lIns="0" tIns="0" rIns="0" bIns="0" rtlCol="0" anchor="t">
              <a:spAutoFit/>
            </a:bodyPr>
            <a:lstStyle/>
            <a:p>
              <a:pPr algn="l">
                <a:lnSpc>
                  <a:spcPts val="3080"/>
                </a:lnSpc>
              </a:pPr>
              <a:r>
                <a:rPr lang="en-US" sz="2200" dirty="0">
                  <a:solidFill>
                    <a:srgbClr val="002639"/>
                  </a:solidFill>
                  <a:latin typeface="Muli 2"/>
                  <a:ea typeface="Muli 2"/>
                  <a:cs typeface="Muli 2"/>
                  <a:sym typeface="Muli 2"/>
                </a:rPr>
                <a:t>DWP reviews evidence and assessment report. You receive a letter with the outcome.</a:t>
              </a:r>
            </a:p>
          </p:txBody>
        </p:sp>
      </p:grpSp>
      <p:grpSp>
        <p:nvGrpSpPr>
          <p:cNvPr id="39" name="Group 39"/>
          <p:cNvGrpSpPr/>
          <p:nvPr/>
        </p:nvGrpSpPr>
        <p:grpSpPr>
          <a:xfrm>
            <a:off x="1238647" y="6816160"/>
            <a:ext cx="15226053" cy="952500"/>
            <a:chOff x="0" y="0"/>
            <a:chExt cx="20301404" cy="1270000"/>
          </a:xfrm>
        </p:grpSpPr>
        <p:grpSp>
          <p:nvGrpSpPr>
            <p:cNvPr id="40" name="Group 40"/>
            <p:cNvGrpSpPr/>
            <p:nvPr/>
          </p:nvGrpSpPr>
          <p:grpSpPr>
            <a:xfrm>
              <a:off x="626879" y="23257"/>
              <a:ext cx="19674525" cy="1223487"/>
              <a:chOff x="0" y="0"/>
              <a:chExt cx="3886326" cy="241676"/>
            </a:xfrm>
          </p:grpSpPr>
          <p:sp>
            <p:nvSpPr>
              <p:cNvPr id="41" name="Freeform 41"/>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42" name="TextBox 42"/>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43" name="Freeform 43"/>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44" name="TextBox 44"/>
            <p:cNvSpPr txBox="1"/>
            <p:nvPr/>
          </p:nvSpPr>
          <p:spPr>
            <a:xfrm>
              <a:off x="1593212"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If Awarded</a:t>
              </a:r>
            </a:p>
          </p:txBody>
        </p:sp>
        <p:sp>
          <p:nvSpPr>
            <p:cNvPr id="45" name="TextBox 45"/>
            <p:cNvSpPr txBox="1"/>
            <p:nvPr/>
          </p:nvSpPr>
          <p:spPr>
            <a:xfrm>
              <a:off x="1593212"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Payments start from the date of claim. Award length is usually reviewed in the future.</a:t>
              </a:r>
            </a:p>
          </p:txBody>
        </p:sp>
      </p:grpSp>
      <p:grpSp>
        <p:nvGrpSpPr>
          <p:cNvPr id="46" name="Group 46"/>
          <p:cNvGrpSpPr/>
          <p:nvPr/>
        </p:nvGrpSpPr>
        <p:grpSpPr>
          <a:xfrm>
            <a:off x="1238647" y="7835335"/>
            <a:ext cx="15232144" cy="952500"/>
            <a:chOff x="0" y="0"/>
            <a:chExt cx="20309525" cy="1270000"/>
          </a:xfrm>
        </p:grpSpPr>
        <p:grpSp>
          <p:nvGrpSpPr>
            <p:cNvPr id="47" name="Group 47"/>
            <p:cNvGrpSpPr/>
            <p:nvPr/>
          </p:nvGrpSpPr>
          <p:grpSpPr>
            <a:xfrm>
              <a:off x="635000" y="23257"/>
              <a:ext cx="19674525" cy="1223487"/>
              <a:chOff x="0" y="0"/>
              <a:chExt cx="3886326" cy="241676"/>
            </a:xfrm>
          </p:grpSpPr>
          <p:sp>
            <p:nvSpPr>
              <p:cNvPr id="48" name="Freeform 48"/>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49" name="TextBox 49"/>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50" name="Freeform 50"/>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51" name="TextBox 51"/>
            <p:cNvSpPr txBox="1"/>
            <p:nvPr/>
          </p:nvSpPr>
          <p:spPr>
            <a:xfrm>
              <a:off x="1601333"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If Refused or Lower Award than Expected</a:t>
              </a:r>
            </a:p>
          </p:txBody>
        </p:sp>
        <p:sp>
          <p:nvSpPr>
            <p:cNvPr id="52" name="TextBox 52"/>
            <p:cNvSpPr txBox="1"/>
            <p:nvPr/>
          </p:nvSpPr>
          <p:spPr>
            <a:xfrm>
              <a:off x="1601333" y="634577"/>
              <a:ext cx="18154585" cy="484292"/>
            </a:xfrm>
            <a:prstGeom prst="rect">
              <a:avLst/>
            </a:prstGeom>
          </p:spPr>
          <p:txBody>
            <a:bodyPr lIns="0" tIns="0" rIns="0" bIns="0" rtlCol="0" anchor="t">
              <a:spAutoFit/>
            </a:bodyPr>
            <a:lstStyle/>
            <a:p>
              <a:pPr algn="l">
                <a:lnSpc>
                  <a:spcPts val="3080"/>
                </a:lnSpc>
              </a:pPr>
              <a:r>
                <a:rPr lang="en-US" sz="2200" dirty="0">
                  <a:solidFill>
                    <a:srgbClr val="002639"/>
                  </a:solidFill>
                  <a:latin typeface="Muli 2"/>
                  <a:ea typeface="Muli 2"/>
                  <a:cs typeface="Muli 2"/>
                  <a:sym typeface="Muli 2"/>
                </a:rPr>
                <a:t>You can request a </a:t>
              </a:r>
              <a:r>
                <a:rPr lang="en-US" sz="2200" b="1" dirty="0">
                  <a:solidFill>
                    <a:srgbClr val="002639"/>
                  </a:solidFill>
                  <a:latin typeface="Muli 2"/>
                  <a:ea typeface="Muli 2"/>
                  <a:cs typeface="Muli 2"/>
                  <a:sym typeface="Muli 2"/>
                </a:rPr>
                <a:t>Mandatory Reconsideration </a:t>
              </a:r>
              <a:r>
                <a:rPr lang="en-US" sz="2200" dirty="0">
                  <a:solidFill>
                    <a:srgbClr val="002639"/>
                  </a:solidFill>
                  <a:latin typeface="Muli 2"/>
                  <a:ea typeface="Muli 2"/>
                  <a:cs typeface="Muli 2"/>
                  <a:sym typeface="Muli 2"/>
                </a:rPr>
                <a:t>(appeal within 1 month).</a:t>
              </a:r>
            </a:p>
          </p:txBody>
        </p:sp>
      </p:grpSp>
      <p:grpSp>
        <p:nvGrpSpPr>
          <p:cNvPr id="53" name="Group 53"/>
          <p:cNvGrpSpPr/>
          <p:nvPr/>
        </p:nvGrpSpPr>
        <p:grpSpPr>
          <a:xfrm>
            <a:off x="1238647" y="8854510"/>
            <a:ext cx="15226053" cy="952500"/>
            <a:chOff x="0" y="0"/>
            <a:chExt cx="20301404" cy="1270000"/>
          </a:xfrm>
        </p:grpSpPr>
        <p:grpSp>
          <p:nvGrpSpPr>
            <p:cNvPr id="54" name="Group 54"/>
            <p:cNvGrpSpPr/>
            <p:nvPr/>
          </p:nvGrpSpPr>
          <p:grpSpPr>
            <a:xfrm>
              <a:off x="626879" y="23257"/>
              <a:ext cx="19674525" cy="1223487"/>
              <a:chOff x="0" y="0"/>
              <a:chExt cx="3886326" cy="241676"/>
            </a:xfrm>
          </p:grpSpPr>
          <p:sp>
            <p:nvSpPr>
              <p:cNvPr id="55" name="Freeform 55"/>
              <p:cNvSpPr/>
              <p:nvPr/>
            </p:nvSpPr>
            <p:spPr>
              <a:xfrm>
                <a:off x="0" y="0"/>
                <a:ext cx="3886326" cy="241676"/>
              </a:xfrm>
              <a:custGeom>
                <a:avLst/>
                <a:gdLst/>
                <a:ahLst/>
                <a:cxnLst/>
                <a:rect l="l" t="t" r="r" b="b"/>
                <a:pathLst>
                  <a:path w="3886326" h="241676">
                    <a:moveTo>
                      <a:pt x="26758" y="0"/>
                    </a:moveTo>
                    <a:lnTo>
                      <a:pt x="3859568" y="0"/>
                    </a:lnTo>
                    <a:cubicBezTo>
                      <a:pt x="3874346" y="0"/>
                      <a:pt x="3886326" y="11980"/>
                      <a:pt x="3886326" y="26758"/>
                    </a:cubicBezTo>
                    <a:lnTo>
                      <a:pt x="3886326" y="214918"/>
                    </a:lnTo>
                    <a:cubicBezTo>
                      <a:pt x="3886326" y="222015"/>
                      <a:pt x="3883507" y="228821"/>
                      <a:pt x="3878489" y="233839"/>
                    </a:cubicBezTo>
                    <a:cubicBezTo>
                      <a:pt x="3873471" y="238857"/>
                      <a:pt x="3866665" y="241676"/>
                      <a:pt x="3859568" y="241676"/>
                    </a:cubicBezTo>
                    <a:lnTo>
                      <a:pt x="26758" y="241676"/>
                    </a:lnTo>
                    <a:cubicBezTo>
                      <a:pt x="11980" y="241676"/>
                      <a:pt x="0" y="229696"/>
                      <a:pt x="0" y="214918"/>
                    </a:cubicBezTo>
                    <a:lnTo>
                      <a:pt x="0" y="26758"/>
                    </a:lnTo>
                    <a:cubicBezTo>
                      <a:pt x="0" y="11980"/>
                      <a:pt x="11980" y="0"/>
                      <a:pt x="26758" y="0"/>
                    </a:cubicBezTo>
                    <a:close/>
                  </a:path>
                </a:pathLst>
              </a:custGeom>
              <a:solidFill>
                <a:srgbClr val="CCDAE0"/>
              </a:solidFill>
            </p:spPr>
            <p:txBody>
              <a:bodyPr/>
              <a:lstStyle/>
              <a:p>
                <a:endParaRPr lang="en-GB"/>
              </a:p>
            </p:txBody>
          </p:sp>
          <p:sp>
            <p:nvSpPr>
              <p:cNvPr id="56" name="TextBox 56"/>
              <p:cNvSpPr txBox="1"/>
              <p:nvPr/>
            </p:nvSpPr>
            <p:spPr>
              <a:xfrm>
                <a:off x="0" y="-38100"/>
                <a:ext cx="3886326" cy="279776"/>
              </a:xfrm>
              <a:prstGeom prst="rect">
                <a:avLst/>
              </a:prstGeom>
            </p:spPr>
            <p:txBody>
              <a:bodyPr lIns="50800" tIns="50800" rIns="50800" bIns="50800" rtlCol="0" anchor="ctr"/>
              <a:lstStyle/>
              <a:p>
                <a:pPr algn="ctr">
                  <a:lnSpc>
                    <a:spcPts val="3499"/>
                  </a:lnSpc>
                </a:pPr>
                <a:endParaRPr/>
              </a:p>
            </p:txBody>
          </p:sp>
        </p:grpSp>
        <p:sp>
          <p:nvSpPr>
            <p:cNvPr id="57" name="Freeform 57"/>
            <p:cNvSpPr/>
            <p:nvPr/>
          </p:nvSpPr>
          <p:spPr>
            <a:xfrm>
              <a:off x="0" y="0"/>
              <a:ext cx="1270000" cy="1270000"/>
            </a:xfrm>
            <a:custGeom>
              <a:avLst/>
              <a:gdLst/>
              <a:ahLst/>
              <a:cxnLst/>
              <a:rect l="l" t="t" r="r" b="b"/>
              <a:pathLst>
                <a:path w="1270000" h="1270000">
                  <a:moveTo>
                    <a:pt x="0" y="0"/>
                  </a:moveTo>
                  <a:lnTo>
                    <a:pt x="1270000" y="0"/>
                  </a:lnTo>
                  <a:lnTo>
                    <a:pt x="1270000" y="1270000"/>
                  </a:lnTo>
                  <a:lnTo>
                    <a:pt x="0" y="12700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58" name="TextBox 58"/>
            <p:cNvSpPr txBox="1"/>
            <p:nvPr/>
          </p:nvSpPr>
          <p:spPr>
            <a:xfrm>
              <a:off x="1593212" y="103506"/>
              <a:ext cx="15032025" cy="569171"/>
            </a:xfrm>
            <a:prstGeom prst="rect">
              <a:avLst/>
            </a:prstGeom>
          </p:spPr>
          <p:txBody>
            <a:bodyPr lIns="0" tIns="0" rIns="0" bIns="0" rtlCol="0" anchor="t">
              <a:spAutoFit/>
            </a:bodyPr>
            <a:lstStyle/>
            <a:p>
              <a:pPr algn="l">
                <a:lnSpc>
                  <a:spcPts val="3640"/>
                </a:lnSpc>
              </a:pPr>
              <a:r>
                <a:rPr lang="en-US" sz="2600">
                  <a:solidFill>
                    <a:srgbClr val="002639"/>
                  </a:solidFill>
                  <a:latin typeface="Muli 1"/>
                  <a:ea typeface="Muli 1"/>
                  <a:cs typeface="Muli 1"/>
                  <a:sym typeface="Muli 1"/>
                </a:rPr>
                <a:t>If Refused at the Mandatory Reconsideration stage</a:t>
              </a:r>
            </a:p>
          </p:txBody>
        </p:sp>
        <p:sp>
          <p:nvSpPr>
            <p:cNvPr id="59" name="TextBox 59"/>
            <p:cNvSpPr txBox="1"/>
            <p:nvPr/>
          </p:nvSpPr>
          <p:spPr>
            <a:xfrm>
              <a:off x="1593212" y="634577"/>
              <a:ext cx="18154585" cy="484292"/>
            </a:xfrm>
            <a:prstGeom prst="rect">
              <a:avLst/>
            </a:prstGeom>
          </p:spPr>
          <p:txBody>
            <a:bodyPr lIns="0" tIns="0" rIns="0" bIns="0" rtlCol="0" anchor="t">
              <a:spAutoFit/>
            </a:bodyPr>
            <a:lstStyle/>
            <a:p>
              <a:pPr algn="l">
                <a:lnSpc>
                  <a:spcPts val="3080"/>
                </a:lnSpc>
              </a:pPr>
              <a:r>
                <a:rPr lang="en-US" sz="2200">
                  <a:solidFill>
                    <a:srgbClr val="002639"/>
                  </a:solidFill>
                  <a:latin typeface="Muli 2"/>
                  <a:ea typeface="Muli 2"/>
                  <a:cs typeface="Muli 2"/>
                  <a:sym typeface="Muli 2"/>
                </a:rPr>
                <a:t>Tribunal Appeal</a:t>
              </a:r>
            </a:p>
          </p:txBody>
        </p:sp>
      </p:grpSp>
      <p:sp>
        <p:nvSpPr>
          <p:cNvPr id="60" name="TextBox 60"/>
          <p:cNvSpPr txBox="1"/>
          <p:nvPr/>
        </p:nvSpPr>
        <p:spPr>
          <a:xfrm>
            <a:off x="2197238" y="363080"/>
            <a:ext cx="11051828"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 The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2034116"/>
            <a:ext cx="14755894" cy="7445492"/>
            <a:chOff x="0" y="0"/>
            <a:chExt cx="3886326" cy="1960953"/>
          </a:xfrm>
        </p:grpSpPr>
        <p:sp>
          <p:nvSpPr>
            <p:cNvPr id="5" name="Freeform 5"/>
            <p:cNvSpPr/>
            <p:nvPr/>
          </p:nvSpPr>
          <p:spPr>
            <a:xfrm>
              <a:off x="0" y="0"/>
              <a:ext cx="3886326" cy="1960953"/>
            </a:xfrm>
            <a:custGeom>
              <a:avLst/>
              <a:gdLst/>
              <a:ahLst/>
              <a:cxnLst/>
              <a:rect l="l" t="t" r="r" b="b"/>
              <a:pathLst>
                <a:path w="3886326" h="1960953">
                  <a:moveTo>
                    <a:pt x="26758" y="0"/>
                  </a:moveTo>
                  <a:lnTo>
                    <a:pt x="3859568" y="0"/>
                  </a:lnTo>
                  <a:cubicBezTo>
                    <a:pt x="3874346" y="0"/>
                    <a:pt x="3886326" y="11980"/>
                    <a:pt x="3886326" y="26758"/>
                  </a:cubicBezTo>
                  <a:lnTo>
                    <a:pt x="3886326" y="1934195"/>
                  </a:lnTo>
                  <a:cubicBezTo>
                    <a:pt x="3886326" y="1948973"/>
                    <a:pt x="3874346" y="1960953"/>
                    <a:pt x="3859568" y="1960953"/>
                  </a:cubicBezTo>
                  <a:lnTo>
                    <a:pt x="26758" y="1960953"/>
                  </a:lnTo>
                  <a:cubicBezTo>
                    <a:pt x="19661" y="1960953"/>
                    <a:pt x="12855" y="1958133"/>
                    <a:pt x="7837" y="1953115"/>
                  </a:cubicBezTo>
                  <a:cubicBezTo>
                    <a:pt x="2819" y="1948097"/>
                    <a:pt x="0" y="1941291"/>
                    <a:pt x="0" y="1934195"/>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1999053"/>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831228" y="2122534"/>
            <a:ext cx="12625544" cy="7211506"/>
          </a:xfrm>
          <a:prstGeom prst="rect">
            <a:avLst/>
          </a:prstGeom>
        </p:spPr>
        <p:txBody>
          <a:bodyPr lIns="0" tIns="0" rIns="0" bIns="0" rtlCol="0" anchor="t">
            <a:spAutoFit/>
          </a:bodyPr>
          <a:lstStyle/>
          <a:p>
            <a:pPr algn="l">
              <a:lnSpc>
                <a:spcPts val="4200"/>
              </a:lnSpc>
            </a:pPr>
            <a:r>
              <a:rPr lang="en-US" sz="3000">
                <a:solidFill>
                  <a:srgbClr val="002639"/>
                </a:solidFill>
                <a:latin typeface="Muli 1"/>
                <a:ea typeface="Muli 1"/>
                <a:cs typeface="Muli 1"/>
                <a:sym typeface="Muli 1"/>
              </a:rPr>
              <a:t>Safely:</a:t>
            </a:r>
          </a:p>
          <a:p>
            <a:pPr marL="647701" lvl="1" indent="-323850" algn="l">
              <a:lnSpc>
                <a:spcPts val="4200"/>
              </a:lnSpc>
              <a:buFont typeface="Arial"/>
              <a:buChar char="•"/>
            </a:pPr>
            <a:r>
              <a:rPr lang="en-US" sz="3000">
                <a:solidFill>
                  <a:srgbClr val="002639"/>
                </a:solidFill>
                <a:latin typeface="Muli 2"/>
                <a:ea typeface="Muli 2"/>
                <a:cs typeface="Muli 2"/>
                <a:sym typeface="Muli 2"/>
              </a:rPr>
              <a:t>The activity should be carried out in a way that is unlikely to cause harm to the claimant or others, either during or after completion.</a:t>
            </a:r>
          </a:p>
          <a:p>
            <a:pPr algn="l">
              <a:lnSpc>
                <a:spcPts val="1120"/>
              </a:lnSpc>
            </a:pPr>
            <a:endParaRPr lang="en-US" sz="3000">
              <a:solidFill>
                <a:srgbClr val="002639"/>
              </a:solidFill>
              <a:latin typeface="Muli 2"/>
              <a:ea typeface="Muli 2"/>
              <a:cs typeface="Muli 2"/>
              <a:sym typeface="Muli 2"/>
            </a:endParaRPr>
          </a:p>
          <a:p>
            <a:pPr algn="l">
              <a:lnSpc>
                <a:spcPts val="4200"/>
              </a:lnSpc>
            </a:pPr>
            <a:r>
              <a:rPr lang="en-US" sz="3000">
                <a:solidFill>
                  <a:srgbClr val="002639"/>
                </a:solidFill>
                <a:latin typeface="Muli 1"/>
                <a:ea typeface="Muli 1"/>
                <a:cs typeface="Muli 1"/>
                <a:sym typeface="Muli 1"/>
              </a:rPr>
              <a:t>To an acceptable standard:</a:t>
            </a:r>
          </a:p>
          <a:p>
            <a:pPr marL="647701" lvl="1" indent="-323850" algn="l">
              <a:lnSpc>
                <a:spcPts val="4200"/>
              </a:lnSpc>
              <a:buFont typeface="Arial"/>
              <a:buChar char="•"/>
            </a:pPr>
            <a:r>
              <a:rPr lang="en-US" sz="3000">
                <a:solidFill>
                  <a:srgbClr val="002639"/>
                </a:solidFill>
                <a:latin typeface="Muli 2"/>
                <a:ea typeface="Muli 2"/>
                <a:cs typeface="Muli 2"/>
                <a:sym typeface="Muli 2"/>
              </a:rPr>
              <a:t>The task must be completed to a satisfactory level, as opposed to being done poorly or causing issues like self-neglect.</a:t>
            </a:r>
          </a:p>
          <a:p>
            <a:pPr algn="l">
              <a:lnSpc>
                <a:spcPts val="1120"/>
              </a:lnSpc>
            </a:pPr>
            <a:endParaRPr lang="en-US" sz="3000">
              <a:solidFill>
                <a:srgbClr val="002639"/>
              </a:solidFill>
              <a:latin typeface="Muli 2"/>
              <a:ea typeface="Muli 2"/>
              <a:cs typeface="Muli 2"/>
              <a:sym typeface="Muli 2"/>
            </a:endParaRPr>
          </a:p>
          <a:p>
            <a:pPr algn="l">
              <a:lnSpc>
                <a:spcPts val="4200"/>
              </a:lnSpc>
            </a:pPr>
            <a:r>
              <a:rPr lang="en-US" sz="3000">
                <a:solidFill>
                  <a:srgbClr val="002639"/>
                </a:solidFill>
                <a:latin typeface="Muli 1"/>
                <a:ea typeface="Muli 1"/>
                <a:cs typeface="Muli 1"/>
                <a:sym typeface="Muli 1"/>
              </a:rPr>
              <a:t>Repeatedly:</a:t>
            </a:r>
          </a:p>
          <a:p>
            <a:pPr marL="647701" lvl="1" indent="-323850" algn="l">
              <a:lnSpc>
                <a:spcPts val="4200"/>
              </a:lnSpc>
              <a:buFont typeface="Arial"/>
              <a:buChar char="•"/>
            </a:pPr>
            <a:r>
              <a:rPr lang="en-US" sz="3000">
                <a:solidFill>
                  <a:srgbClr val="002639"/>
                </a:solidFill>
                <a:latin typeface="Muli 2"/>
                <a:ea typeface="Muli 2"/>
                <a:cs typeface="Muli 2"/>
                <a:sym typeface="Muli 2"/>
              </a:rPr>
              <a:t>The claimant must be able to perform the activity as often as reasonably required during the day, without significant fatigue or pain impacting the ability to repeat it.</a:t>
            </a:r>
          </a:p>
          <a:p>
            <a:pPr marL="172721" lvl="1" indent="-86360" algn="l">
              <a:lnSpc>
                <a:spcPts val="1120"/>
              </a:lnSpc>
              <a:buFont typeface="Arial"/>
              <a:buChar char="•"/>
            </a:pPr>
            <a:endParaRPr lang="en-US" sz="3000">
              <a:solidFill>
                <a:srgbClr val="002639"/>
              </a:solidFill>
              <a:latin typeface="Muli 2"/>
              <a:ea typeface="Muli 2"/>
              <a:cs typeface="Muli 2"/>
              <a:sym typeface="Muli 2"/>
            </a:endParaRPr>
          </a:p>
          <a:p>
            <a:pPr algn="l">
              <a:lnSpc>
                <a:spcPts val="4200"/>
              </a:lnSpc>
            </a:pPr>
            <a:r>
              <a:rPr lang="en-US" sz="3000">
                <a:solidFill>
                  <a:srgbClr val="002639"/>
                </a:solidFill>
                <a:latin typeface="Muli 1"/>
                <a:ea typeface="Muli 1"/>
                <a:cs typeface="Muli 1"/>
                <a:sym typeface="Muli 1"/>
              </a:rPr>
              <a:t>In a reasonable time:</a:t>
            </a:r>
          </a:p>
          <a:p>
            <a:pPr marL="647701" lvl="1" indent="-323850" algn="l">
              <a:lnSpc>
                <a:spcPts val="4200"/>
              </a:lnSpc>
              <a:buFont typeface="Arial"/>
              <a:buChar char="•"/>
            </a:pPr>
            <a:r>
              <a:rPr lang="en-US" sz="3000">
                <a:solidFill>
                  <a:srgbClr val="002639"/>
                </a:solidFill>
                <a:latin typeface="Muli 2"/>
                <a:ea typeface="Muli 2"/>
                <a:cs typeface="Muli 2"/>
                <a:sym typeface="Muli 2"/>
              </a:rPr>
              <a:t>The activity must be completed within a timeframe that is no more than twice the time a non-disabled person would take.</a:t>
            </a:r>
          </a:p>
        </p:txBody>
      </p:sp>
      <p:sp>
        <p:nvSpPr>
          <p:cNvPr id="8" name="Freeform 8"/>
          <p:cNvSpPr/>
          <p:nvPr/>
        </p:nvSpPr>
        <p:spPr>
          <a:xfrm>
            <a:off x="14478103" y="383129"/>
            <a:ext cx="3301974" cy="3301974"/>
          </a:xfrm>
          <a:custGeom>
            <a:avLst/>
            <a:gdLst/>
            <a:ahLst/>
            <a:cxnLst/>
            <a:rect l="l" t="t" r="r" b="b"/>
            <a:pathLst>
              <a:path w="3301974" h="3301974">
                <a:moveTo>
                  <a:pt x="0" y="0"/>
                </a:moveTo>
                <a:lnTo>
                  <a:pt x="3301973" y="0"/>
                </a:lnTo>
                <a:lnTo>
                  <a:pt x="3301973" y="3301974"/>
                </a:lnTo>
                <a:lnTo>
                  <a:pt x="0" y="3301974"/>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11153477"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PIP: Safely, Reliably, Repeatedly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1832692"/>
            <a:ext cx="14755894" cy="7646916"/>
            <a:chOff x="0" y="0"/>
            <a:chExt cx="3886326" cy="2014003"/>
          </a:xfrm>
        </p:grpSpPr>
        <p:sp>
          <p:nvSpPr>
            <p:cNvPr id="5" name="Freeform 5"/>
            <p:cNvSpPr/>
            <p:nvPr/>
          </p:nvSpPr>
          <p:spPr>
            <a:xfrm>
              <a:off x="0" y="0"/>
              <a:ext cx="3886326" cy="2014003"/>
            </a:xfrm>
            <a:custGeom>
              <a:avLst/>
              <a:gdLst/>
              <a:ahLst/>
              <a:cxnLst/>
              <a:rect l="l" t="t" r="r" b="b"/>
              <a:pathLst>
                <a:path w="3886326" h="2014003">
                  <a:moveTo>
                    <a:pt x="26758" y="0"/>
                  </a:moveTo>
                  <a:lnTo>
                    <a:pt x="3859568" y="0"/>
                  </a:lnTo>
                  <a:cubicBezTo>
                    <a:pt x="3874346" y="0"/>
                    <a:pt x="3886326" y="11980"/>
                    <a:pt x="3886326" y="26758"/>
                  </a:cubicBezTo>
                  <a:lnTo>
                    <a:pt x="3886326" y="1987245"/>
                  </a:lnTo>
                  <a:cubicBezTo>
                    <a:pt x="3886326" y="2002023"/>
                    <a:pt x="3874346" y="2014003"/>
                    <a:pt x="3859568" y="2014003"/>
                  </a:cubicBezTo>
                  <a:lnTo>
                    <a:pt x="26758" y="2014003"/>
                  </a:lnTo>
                  <a:cubicBezTo>
                    <a:pt x="19661" y="2014003"/>
                    <a:pt x="12855" y="2011183"/>
                    <a:pt x="7837" y="2006165"/>
                  </a:cubicBezTo>
                  <a:cubicBezTo>
                    <a:pt x="2819" y="2001147"/>
                    <a:pt x="0" y="1994341"/>
                    <a:pt x="0" y="1987245"/>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2052103"/>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197238" y="1916248"/>
            <a:ext cx="13906968" cy="7382515"/>
          </a:xfrm>
          <a:prstGeom prst="rect">
            <a:avLst/>
          </a:prstGeom>
        </p:spPr>
        <p:txBody>
          <a:bodyPr lIns="0" tIns="0" rIns="0" bIns="0" rtlCol="0" anchor="t">
            <a:spAutoFit/>
          </a:bodyPr>
          <a:lstStyle/>
          <a:p>
            <a:pPr algn="l">
              <a:lnSpc>
                <a:spcPts val="3640"/>
              </a:lnSpc>
            </a:pPr>
            <a:r>
              <a:rPr lang="en-US" sz="2600" dirty="0">
                <a:solidFill>
                  <a:srgbClr val="002639"/>
                </a:solidFill>
                <a:latin typeface="Muli 1"/>
                <a:ea typeface="Muli 1"/>
                <a:cs typeface="Muli 1"/>
                <a:sym typeface="Muli 1"/>
              </a:rPr>
              <a:t>Daily Living Activities</a:t>
            </a:r>
          </a:p>
          <a:p>
            <a:pPr marL="518165" lvl="1" indent="-259082" algn="l">
              <a:lnSpc>
                <a:spcPts val="3360"/>
              </a:lnSpc>
              <a:buAutoNum type="arabicPeriod"/>
            </a:pPr>
            <a:r>
              <a:rPr lang="en-US" sz="2400" dirty="0">
                <a:solidFill>
                  <a:srgbClr val="002639"/>
                </a:solidFill>
                <a:latin typeface="Muli 2"/>
                <a:ea typeface="Muli 2"/>
                <a:cs typeface="Muli 2"/>
                <a:sym typeface="Muli 2"/>
              </a:rPr>
              <a:t>Preparing food – Can you prepare and cook a simple meal for yourself?</a:t>
            </a:r>
          </a:p>
          <a:p>
            <a:pPr marL="518165" lvl="1" indent="-259082" algn="l">
              <a:lnSpc>
                <a:spcPts val="3360"/>
              </a:lnSpc>
              <a:buAutoNum type="arabicPeriod"/>
            </a:pPr>
            <a:r>
              <a:rPr lang="en-US" sz="2400" dirty="0">
                <a:solidFill>
                  <a:srgbClr val="002639"/>
                </a:solidFill>
                <a:latin typeface="Muli 2"/>
                <a:ea typeface="Muli 2"/>
                <a:cs typeface="Muli 2"/>
                <a:sym typeface="Muli 2"/>
              </a:rPr>
              <a:t>Eating and drinking – Do you need help to eat or drink?</a:t>
            </a:r>
          </a:p>
          <a:p>
            <a:pPr marL="518165" lvl="1" indent="-259082" algn="l">
              <a:lnSpc>
                <a:spcPts val="3360"/>
              </a:lnSpc>
              <a:buAutoNum type="arabicPeriod"/>
            </a:pPr>
            <a:r>
              <a:rPr lang="en-US" sz="2400" dirty="0">
                <a:solidFill>
                  <a:srgbClr val="002639"/>
                </a:solidFill>
                <a:latin typeface="Muli 2"/>
                <a:ea typeface="Muli 2"/>
                <a:cs typeface="Muli 2"/>
                <a:sym typeface="Muli 2"/>
              </a:rPr>
              <a:t>Managing treatment or monitoring health condition – Can you manage medication or therapy, or do you need support?</a:t>
            </a:r>
          </a:p>
          <a:p>
            <a:pPr marL="518165" lvl="1" indent="-259082" algn="l">
              <a:lnSpc>
                <a:spcPts val="3360"/>
              </a:lnSpc>
              <a:buAutoNum type="arabicPeriod"/>
            </a:pPr>
            <a:r>
              <a:rPr lang="en-US" sz="2400" dirty="0">
                <a:solidFill>
                  <a:srgbClr val="002639"/>
                </a:solidFill>
                <a:latin typeface="Muli 2"/>
                <a:ea typeface="Muli 2"/>
                <a:cs typeface="Muli 2"/>
                <a:sym typeface="Muli 2"/>
              </a:rPr>
              <a:t>Washing and bathing – Can you wash and bathe yourself, including getting in and out of a bath or shower?</a:t>
            </a:r>
          </a:p>
          <a:p>
            <a:pPr marL="518165" lvl="1" indent="-259082" algn="l">
              <a:lnSpc>
                <a:spcPts val="3360"/>
              </a:lnSpc>
              <a:buAutoNum type="arabicPeriod"/>
            </a:pPr>
            <a:r>
              <a:rPr lang="en-US" sz="2400" dirty="0">
                <a:solidFill>
                  <a:srgbClr val="002639"/>
                </a:solidFill>
                <a:latin typeface="Muli 2"/>
                <a:ea typeface="Muli 2"/>
                <a:cs typeface="Muli 2"/>
                <a:sym typeface="Muli 2"/>
              </a:rPr>
              <a:t>Managing toilet needs or incontinence – Can you use the toilet unaided and manage continence?</a:t>
            </a:r>
          </a:p>
          <a:p>
            <a:pPr marL="518165" lvl="1" indent="-259082" algn="l">
              <a:lnSpc>
                <a:spcPts val="3360"/>
              </a:lnSpc>
              <a:buAutoNum type="arabicPeriod"/>
            </a:pPr>
            <a:r>
              <a:rPr lang="en-US" sz="2400" dirty="0">
                <a:solidFill>
                  <a:srgbClr val="002639"/>
                </a:solidFill>
                <a:latin typeface="Muli 2"/>
                <a:ea typeface="Muli 2"/>
                <a:cs typeface="Muli 2"/>
                <a:sym typeface="Muli 2"/>
              </a:rPr>
              <a:t>Dressing and undressing – Can you choose and put on suitable clothing?</a:t>
            </a:r>
          </a:p>
          <a:p>
            <a:pPr marL="518165" lvl="1" indent="-259082" algn="l">
              <a:lnSpc>
                <a:spcPts val="3360"/>
              </a:lnSpc>
              <a:buAutoNum type="arabicPeriod"/>
            </a:pPr>
            <a:r>
              <a:rPr lang="en-US" sz="2400" dirty="0">
                <a:solidFill>
                  <a:srgbClr val="002639"/>
                </a:solidFill>
                <a:latin typeface="Muli 2"/>
                <a:ea typeface="Muli 2"/>
                <a:cs typeface="Muli 2"/>
                <a:sym typeface="Muli 2"/>
              </a:rPr>
              <a:t>Communicating verbally – Can you speak and be understood?</a:t>
            </a:r>
          </a:p>
          <a:p>
            <a:pPr marL="518165" lvl="1" indent="-259082" algn="l">
              <a:lnSpc>
                <a:spcPts val="3360"/>
              </a:lnSpc>
              <a:buAutoNum type="arabicPeriod"/>
            </a:pPr>
            <a:r>
              <a:rPr lang="en-US" sz="2400" dirty="0">
                <a:solidFill>
                  <a:srgbClr val="002639"/>
                </a:solidFill>
                <a:latin typeface="Muli 2"/>
                <a:ea typeface="Muli 2"/>
                <a:cs typeface="Muli 2"/>
                <a:sym typeface="Muli 2"/>
              </a:rPr>
              <a:t>Reading and understanding – Can you read and understand written information?</a:t>
            </a:r>
          </a:p>
          <a:p>
            <a:pPr marL="518165" lvl="1" indent="-259082" algn="l">
              <a:lnSpc>
                <a:spcPts val="3360"/>
              </a:lnSpc>
              <a:buAutoNum type="arabicPeriod"/>
            </a:pPr>
            <a:r>
              <a:rPr lang="en-US" sz="2400" dirty="0">
                <a:solidFill>
                  <a:srgbClr val="002639"/>
                </a:solidFill>
                <a:latin typeface="Muli 2"/>
                <a:ea typeface="Muli 2"/>
                <a:cs typeface="Muli 2"/>
                <a:sym typeface="Muli 2"/>
              </a:rPr>
              <a:t>Engaging with other people face-to-face – Can you engage socially and build relationships?</a:t>
            </a:r>
          </a:p>
          <a:p>
            <a:pPr marL="518165" lvl="1" indent="-259082" algn="l">
              <a:lnSpc>
                <a:spcPts val="3360"/>
              </a:lnSpc>
              <a:buAutoNum type="arabicPeriod"/>
            </a:pPr>
            <a:r>
              <a:rPr lang="en-US" sz="2400" dirty="0">
                <a:solidFill>
                  <a:srgbClr val="002639"/>
                </a:solidFill>
                <a:latin typeface="Muli 2"/>
                <a:ea typeface="Muli 2"/>
                <a:cs typeface="Muli 2"/>
                <a:sym typeface="Muli 2"/>
              </a:rPr>
              <a:t>Making budgeting decisions – Can you manage money and make budgeting decisions?</a:t>
            </a:r>
          </a:p>
          <a:p>
            <a:pPr algn="l">
              <a:lnSpc>
                <a:spcPts val="840"/>
              </a:lnSpc>
            </a:pPr>
            <a:endParaRPr lang="en-US" sz="2400" dirty="0">
              <a:solidFill>
                <a:srgbClr val="002639"/>
              </a:solidFill>
              <a:latin typeface="Muli 2"/>
              <a:ea typeface="Muli 2"/>
              <a:cs typeface="Muli 2"/>
              <a:sym typeface="Muli 2"/>
            </a:endParaRPr>
          </a:p>
          <a:p>
            <a:pPr algn="l">
              <a:lnSpc>
                <a:spcPts val="3640"/>
              </a:lnSpc>
            </a:pPr>
            <a:r>
              <a:rPr lang="en-US" sz="2600" dirty="0">
                <a:solidFill>
                  <a:srgbClr val="002639"/>
                </a:solidFill>
                <a:latin typeface="Muli 1"/>
                <a:ea typeface="Muli 1"/>
                <a:cs typeface="Muli 1"/>
                <a:sym typeface="Muli 1"/>
              </a:rPr>
              <a:t>Mobility Activities</a:t>
            </a:r>
          </a:p>
          <a:p>
            <a:pPr algn="l">
              <a:lnSpc>
                <a:spcPts val="3360"/>
              </a:lnSpc>
            </a:pPr>
            <a:r>
              <a:rPr lang="en-US" sz="2400" dirty="0">
                <a:solidFill>
                  <a:srgbClr val="002639"/>
                </a:solidFill>
                <a:latin typeface="Muli 2"/>
                <a:ea typeface="Muli 2"/>
                <a:cs typeface="Muli 2"/>
                <a:sym typeface="Muli 2"/>
              </a:rPr>
              <a:t>11. Planning and following journeys – Can you plan and follow a route safely and reliably?</a:t>
            </a:r>
          </a:p>
          <a:p>
            <a:pPr algn="l">
              <a:lnSpc>
                <a:spcPts val="3360"/>
              </a:lnSpc>
            </a:pPr>
            <a:r>
              <a:rPr lang="en-US" sz="2400" dirty="0">
                <a:solidFill>
                  <a:srgbClr val="002639"/>
                </a:solidFill>
                <a:latin typeface="Muli 2"/>
                <a:ea typeface="Muli 2"/>
                <a:cs typeface="Muli 2"/>
                <a:sym typeface="Muli 2"/>
              </a:rPr>
              <a:t>12. Moving around – Can you stand, walk, or move around safely, reliably, and repeatedly?</a:t>
            </a:r>
          </a:p>
        </p:txBody>
      </p:sp>
      <p:sp>
        <p:nvSpPr>
          <p:cNvPr id="8" name="Freeform 8"/>
          <p:cNvSpPr/>
          <p:nvPr/>
        </p:nvSpPr>
        <p:spPr>
          <a:xfrm>
            <a:off x="15291110" y="1153091"/>
            <a:ext cx="2359363" cy="2359363"/>
          </a:xfrm>
          <a:custGeom>
            <a:avLst/>
            <a:gdLst/>
            <a:ahLst/>
            <a:cxnLst/>
            <a:rect l="l" t="t" r="r" b="b"/>
            <a:pathLst>
              <a:path w="2359363" h="2359363">
                <a:moveTo>
                  <a:pt x="0" y="0"/>
                </a:moveTo>
                <a:lnTo>
                  <a:pt x="2359363" y="0"/>
                </a:lnTo>
                <a:lnTo>
                  <a:pt x="2359363" y="2359363"/>
                </a:lnTo>
                <a:lnTo>
                  <a:pt x="0" y="2359363"/>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13190190"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 Activity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1832692"/>
            <a:ext cx="14755894" cy="7646916"/>
            <a:chOff x="0" y="0"/>
            <a:chExt cx="3886326" cy="2014003"/>
          </a:xfrm>
        </p:grpSpPr>
        <p:sp>
          <p:nvSpPr>
            <p:cNvPr id="5" name="Freeform 5"/>
            <p:cNvSpPr/>
            <p:nvPr/>
          </p:nvSpPr>
          <p:spPr>
            <a:xfrm>
              <a:off x="0" y="0"/>
              <a:ext cx="3886326" cy="2014003"/>
            </a:xfrm>
            <a:custGeom>
              <a:avLst/>
              <a:gdLst/>
              <a:ahLst/>
              <a:cxnLst/>
              <a:rect l="l" t="t" r="r" b="b"/>
              <a:pathLst>
                <a:path w="3886326" h="2014003">
                  <a:moveTo>
                    <a:pt x="26758" y="0"/>
                  </a:moveTo>
                  <a:lnTo>
                    <a:pt x="3859568" y="0"/>
                  </a:lnTo>
                  <a:cubicBezTo>
                    <a:pt x="3874346" y="0"/>
                    <a:pt x="3886326" y="11980"/>
                    <a:pt x="3886326" y="26758"/>
                  </a:cubicBezTo>
                  <a:lnTo>
                    <a:pt x="3886326" y="1987245"/>
                  </a:lnTo>
                  <a:cubicBezTo>
                    <a:pt x="3886326" y="2002023"/>
                    <a:pt x="3874346" y="2014003"/>
                    <a:pt x="3859568" y="2014003"/>
                  </a:cubicBezTo>
                  <a:lnTo>
                    <a:pt x="26758" y="2014003"/>
                  </a:lnTo>
                  <a:cubicBezTo>
                    <a:pt x="19661" y="2014003"/>
                    <a:pt x="12855" y="2011183"/>
                    <a:pt x="7837" y="2006165"/>
                  </a:cubicBezTo>
                  <a:cubicBezTo>
                    <a:pt x="2819" y="2001147"/>
                    <a:pt x="0" y="1994341"/>
                    <a:pt x="0" y="1987245"/>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2052103"/>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197238" y="1916248"/>
            <a:ext cx="13978440" cy="6751977"/>
          </a:xfrm>
          <a:prstGeom prst="rect">
            <a:avLst/>
          </a:prstGeom>
        </p:spPr>
        <p:txBody>
          <a:bodyPr lIns="0" tIns="0" rIns="0" bIns="0" rtlCol="0" anchor="t">
            <a:spAutoFit/>
          </a:bodyPr>
          <a:lstStyle/>
          <a:p>
            <a:pPr algn="l">
              <a:lnSpc>
                <a:spcPts val="3640"/>
              </a:lnSpc>
            </a:pPr>
            <a:r>
              <a:rPr lang="en-US" sz="2600" dirty="0">
                <a:solidFill>
                  <a:srgbClr val="002639"/>
                </a:solidFill>
                <a:latin typeface="Muli 1"/>
                <a:ea typeface="Muli 1"/>
                <a:cs typeface="Muli 1"/>
                <a:sym typeface="Muli 1"/>
              </a:rPr>
              <a:t>Daily Living Examples</a:t>
            </a:r>
          </a:p>
          <a:p>
            <a:pPr algn="l">
              <a:lnSpc>
                <a:spcPts val="3360"/>
              </a:lnSpc>
            </a:pPr>
            <a:r>
              <a:rPr lang="en-US" sz="2400" dirty="0">
                <a:solidFill>
                  <a:srgbClr val="002639"/>
                </a:solidFill>
                <a:latin typeface="Muli 2"/>
                <a:ea typeface="Muli 2"/>
                <a:cs typeface="Muli 2"/>
                <a:sym typeface="Muli 2"/>
              </a:rPr>
              <a:t>Preparing food</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Can prepare and cook a simple meal unaided. </a:t>
            </a:r>
            <a:r>
              <a:rPr lang="en-US" sz="2200" b="1" dirty="0">
                <a:solidFill>
                  <a:srgbClr val="002639"/>
                </a:solidFill>
                <a:latin typeface="Muli 3"/>
                <a:ea typeface="Muli 3"/>
                <a:cs typeface="Muli 3"/>
                <a:sym typeface="Muli 3"/>
              </a:rPr>
              <a:t>0 points</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Needs to use an aid or appliance to be able to either prepare or cook a simple meal. </a:t>
            </a:r>
            <a:r>
              <a:rPr lang="en-US" sz="2200" b="1" dirty="0">
                <a:solidFill>
                  <a:srgbClr val="002639"/>
                </a:solidFill>
                <a:latin typeface="Muli 3"/>
                <a:ea typeface="Muli 3"/>
                <a:cs typeface="Muli 3"/>
                <a:sym typeface="Muli 3"/>
              </a:rPr>
              <a:t>2 points</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Cannot cook a simple meal using a conventional cooker but is able to do so using a microwave. </a:t>
            </a:r>
            <a:r>
              <a:rPr lang="en-US" sz="2200" b="1" dirty="0">
                <a:solidFill>
                  <a:srgbClr val="002639"/>
                </a:solidFill>
                <a:latin typeface="Muli 3"/>
                <a:ea typeface="Muli 3"/>
                <a:cs typeface="Muli 3"/>
                <a:sym typeface="Muli 3"/>
              </a:rPr>
              <a:t>2 points</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Needs prompting to be able to either prepare or cook a simple meal. </a:t>
            </a:r>
            <a:r>
              <a:rPr lang="en-US" sz="2200" b="1" dirty="0">
                <a:solidFill>
                  <a:srgbClr val="002639"/>
                </a:solidFill>
                <a:latin typeface="Muli 3"/>
                <a:ea typeface="Muli 3"/>
                <a:cs typeface="Muli 3"/>
                <a:sym typeface="Muli 3"/>
              </a:rPr>
              <a:t>2 points</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Needs supervision or assistance to either prepare or cook a simple meal. </a:t>
            </a:r>
            <a:r>
              <a:rPr lang="en-US" sz="2200" b="1" dirty="0">
                <a:solidFill>
                  <a:srgbClr val="002639"/>
                </a:solidFill>
                <a:latin typeface="Muli 3"/>
                <a:ea typeface="Muli 3"/>
                <a:cs typeface="Muli 3"/>
                <a:sym typeface="Muli 3"/>
              </a:rPr>
              <a:t>4 points</a:t>
            </a:r>
          </a:p>
          <a:p>
            <a:pPr marL="474986" lvl="1" indent="-237493" algn="l">
              <a:lnSpc>
                <a:spcPts val="3080"/>
              </a:lnSpc>
              <a:buFont typeface="Arial"/>
              <a:buChar char="•"/>
            </a:pPr>
            <a:r>
              <a:rPr lang="en-US" sz="2200" dirty="0">
                <a:solidFill>
                  <a:srgbClr val="002639"/>
                </a:solidFill>
                <a:latin typeface="Muli 3"/>
                <a:ea typeface="Muli 3"/>
                <a:cs typeface="Muli 3"/>
                <a:sym typeface="Muli 3"/>
              </a:rPr>
              <a:t>Cannot prepare and cook food. </a:t>
            </a:r>
            <a:r>
              <a:rPr lang="en-US" sz="2200" b="1" dirty="0">
                <a:solidFill>
                  <a:srgbClr val="002639"/>
                </a:solidFill>
                <a:latin typeface="Muli 3"/>
                <a:ea typeface="Muli 3"/>
                <a:cs typeface="Muli 3"/>
                <a:sym typeface="Muli 3"/>
              </a:rPr>
              <a:t>8 points</a:t>
            </a:r>
          </a:p>
          <a:p>
            <a:pPr algn="l">
              <a:lnSpc>
                <a:spcPts val="1400"/>
              </a:lnSpc>
            </a:pPr>
            <a:endParaRPr lang="en-US" sz="2200" dirty="0">
              <a:solidFill>
                <a:srgbClr val="002639"/>
              </a:solidFill>
              <a:latin typeface="Muli 3"/>
              <a:ea typeface="Muli 3"/>
              <a:cs typeface="Muli 3"/>
              <a:sym typeface="Muli 3"/>
            </a:endParaRPr>
          </a:p>
          <a:p>
            <a:pPr algn="l">
              <a:lnSpc>
                <a:spcPts val="3360"/>
              </a:lnSpc>
            </a:pPr>
            <a:r>
              <a:rPr lang="en-US" sz="2400" dirty="0">
                <a:solidFill>
                  <a:srgbClr val="002639"/>
                </a:solidFill>
                <a:latin typeface="Muli 2"/>
                <a:ea typeface="Muli 2"/>
                <a:cs typeface="Muli 2"/>
                <a:sym typeface="Muli 2"/>
              </a:rPr>
              <a:t>Washing and Bathing</a:t>
            </a:r>
          </a:p>
          <a:p>
            <a:pPr algn="l">
              <a:lnSpc>
                <a:spcPts val="840"/>
              </a:lnSpc>
            </a:pPr>
            <a:endParaRPr lang="en-US" sz="2400" dirty="0">
              <a:solidFill>
                <a:srgbClr val="002639"/>
              </a:solidFill>
              <a:latin typeface="Muli 2"/>
              <a:ea typeface="Muli 2"/>
              <a:cs typeface="Muli 2"/>
              <a:sym typeface="Muli 2"/>
            </a:endParaRPr>
          </a:p>
          <a:p>
            <a:pPr marL="474983" lvl="1" indent="-237492" algn="l">
              <a:lnSpc>
                <a:spcPts val="3080"/>
              </a:lnSpc>
              <a:buFont typeface="Arial"/>
              <a:buChar char="•"/>
            </a:pPr>
            <a:r>
              <a:rPr lang="en-US" sz="2200" dirty="0">
                <a:solidFill>
                  <a:srgbClr val="002639"/>
                </a:solidFill>
                <a:latin typeface="Muli 3"/>
                <a:ea typeface="Muli 3"/>
                <a:cs typeface="Muli 3"/>
                <a:sym typeface="Muli 3"/>
              </a:rPr>
              <a:t>Can wash and bathe unaided. </a:t>
            </a:r>
            <a:r>
              <a:rPr lang="en-US" sz="2200" b="1" dirty="0">
                <a:solidFill>
                  <a:srgbClr val="002639"/>
                </a:solidFill>
                <a:latin typeface="Muli 3"/>
                <a:ea typeface="Muli 3"/>
                <a:cs typeface="Muli 3"/>
                <a:sym typeface="Muli 3"/>
              </a:rPr>
              <a:t>0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Needs to use an aid or appliance to be able to wash or bathe. </a:t>
            </a:r>
            <a:r>
              <a:rPr lang="en-US" sz="2200" b="1" dirty="0">
                <a:solidFill>
                  <a:srgbClr val="002639"/>
                </a:solidFill>
                <a:latin typeface="Muli 3"/>
                <a:ea typeface="Muli 3"/>
                <a:cs typeface="Muli 3"/>
                <a:sym typeface="Muli 3"/>
              </a:rPr>
              <a:t>2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Needs supervision or prompting to be able to wash or bathe. </a:t>
            </a:r>
            <a:r>
              <a:rPr lang="en-US" sz="2200" b="1" dirty="0">
                <a:solidFill>
                  <a:srgbClr val="002639"/>
                </a:solidFill>
                <a:latin typeface="Muli 3"/>
                <a:ea typeface="Muli 3"/>
                <a:cs typeface="Muli 3"/>
                <a:sym typeface="Muli 3"/>
              </a:rPr>
              <a:t>2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Needs assistance to be able to wash either their hair or body below the waist. </a:t>
            </a:r>
            <a:r>
              <a:rPr lang="en-US" sz="2200" b="1" dirty="0">
                <a:solidFill>
                  <a:srgbClr val="002639"/>
                </a:solidFill>
                <a:latin typeface="Muli 3"/>
                <a:ea typeface="Muli 3"/>
                <a:cs typeface="Muli 3"/>
                <a:sym typeface="Muli 3"/>
              </a:rPr>
              <a:t>2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Needs assistance to be able to get in or out of a bath or shower. </a:t>
            </a:r>
            <a:r>
              <a:rPr lang="en-US" sz="2200" b="1" dirty="0">
                <a:solidFill>
                  <a:srgbClr val="002639"/>
                </a:solidFill>
                <a:latin typeface="Muli 3"/>
                <a:ea typeface="Muli 3"/>
                <a:cs typeface="Muli 3"/>
                <a:sym typeface="Muli 3"/>
              </a:rPr>
              <a:t>3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Needs assistance to be able to wash their body between the shoulders and waist. </a:t>
            </a:r>
            <a:r>
              <a:rPr lang="en-US" sz="2200" b="1" dirty="0">
                <a:solidFill>
                  <a:srgbClr val="002639"/>
                </a:solidFill>
                <a:latin typeface="Muli 3"/>
                <a:ea typeface="Muli 3"/>
                <a:cs typeface="Muli 3"/>
                <a:sym typeface="Muli 3"/>
              </a:rPr>
              <a:t>4 points</a:t>
            </a:r>
          </a:p>
          <a:p>
            <a:pPr marL="474983" lvl="1" indent="-237492" algn="l">
              <a:lnSpc>
                <a:spcPts val="3080"/>
              </a:lnSpc>
              <a:buFont typeface="Arial"/>
              <a:buChar char="•"/>
            </a:pPr>
            <a:r>
              <a:rPr lang="en-US" sz="2200" dirty="0">
                <a:solidFill>
                  <a:srgbClr val="002639"/>
                </a:solidFill>
                <a:latin typeface="Muli 3"/>
                <a:ea typeface="Muli 3"/>
                <a:cs typeface="Muli 3"/>
                <a:sym typeface="Muli 3"/>
              </a:rPr>
              <a:t>Cannot wash and bathe at all and needs another person to wash their entire body. </a:t>
            </a:r>
            <a:r>
              <a:rPr lang="en-US" sz="2200" b="1" dirty="0">
                <a:solidFill>
                  <a:srgbClr val="002639"/>
                </a:solidFill>
                <a:latin typeface="Muli 3"/>
                <a:ea typeface="Muli 3"/>
                <a:cs typeface="Muli 3"/>
                <a:sym typeface="Muli 3"/>
              </a:rPr>
              <a:t>8 points</a:t>
            </a:r>
          </a:p>
        </p:txBody>
      </p:sp>
      <p:sp>
        <p:nvSpPr>
          <p:cNvPr id="8" name="Freeform 8"/>
          <p:cNvSpPr/>
          <p:nvPr/>
        </p:nvSpPr>
        <p:spPr>
          <a:xfrm>
            <a:off x="15291110" y="1153091"/>
            <a:ext cx="2359363" cy="2359363"/>
          </a:xfrm>
          <a:custGeom>
            <a:avLst/>
            <a:gdLst/>
            <a:ahLst/>
            <a:cxnLst/>
            <a:rect l="l" t="t" r="r" b="b"/>
            <a:pathLst>
              <a:path w="2359363" h="2359363">
                <a:moveTo>
                  <a:pt x="0" y="0"/>
                </a:moveTo>
                <a:lnTo>
                  <a:pt x="2359363" y="0"/>
                </a:lnTo>
                <a:lnTo>
                  <a:pt x="2359363" y="2359363"/>
                </a:lnTo>
                <a:lnTo>
                  <a:pt x="0" y="2359363"/>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10863411"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 Descriptors</a:t>
            </a:r>
          </a:p>
        </p:txBody>
      </p:sp>
      <p:sp>
        <p:nvSpPr>
          <p:cNvPr id="10" name="TextBox 10"/>
          <p:cNvSpPr txBox="1"/>
          <p:nvPr/>
        </p:nvSpPr>
        <p:spPr>
          <a:xfrm>
            <a:off x="2197238" y="8662564"/>
            <a:ext cx="13978440" cy="6921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Muli 2"/>
                <a:ea typeface="Muli 2"/>
                <a:cs typeface="Muli 2"/>
                <a:sym typeface="Muli 2"/>
              </a:rPr>
              <a:t>To get an award of the daily living component, y</a:t>
            </a:r>
            <a:r>
              <a:rPr lang="en-US" sz="1999" b="1">
                <a:solidFill>
                  <a:srgbClr val="000000"/>
                </a:solidFill>
                <a:latin typeface="Muli 2"/>
                <a:ea typeface="Muli 2"/>
                <a:cs typeface="Muli 2"/>
                <a:sym typeface="Muli 2"/>
              </a:rPr>
              <a:t>ou need to score:</a:t>
            </a:r>
          </a:p>
          <a:p>
            <a:pPr algn="ctr">
              <a:lnSpc>
                <a:spcPts val="2799"/>
              </a:lnSpc>
              <a:spcBef>
                <a:spcPct val="0"/>
              </a:spcBef>
            </a:pPr>
            <a:r>
              <a:rPr lang="en-US" sz="1999" b="1">
                <a:solidFill>
                  <a:srgbClr val="000000"/>
                </a:solidFill>
                <a:latin typeface="Muli 2"/>
                <a:ea typeface="Muli 2"/>
                <a:cs typeface="Muli 2"/>
                <a:sym typeface="Muli 2"/>
              </a:rPr>
              <a:t>8 points for the standard rate | 12 points for the enhanced rate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6DB"/>
        </a:solidFill>
        <a:effectLst/>
      </p:bgPr>
    </p:bg>
    <p:spTree>
      <p:nvGrpSpPr>
        <p:cNvPr id="1" name=""/>
        <p:cNvGrpSpPr/>
        <p:nvPr/>
      </p:nvGrpSpPr>
      <p:grpSpPr>
        <a:xfrm>
          <a:off x="0" y="0"/>
          <a:ext cx="0" cy="0"/>
          <a:chOff x="0" y="0"/>
          <a:chExt cx="0" cy="0"/>
        </a:xfrm>
      </p:grpSpPr>
      <p:sp>
        <p:nvSpPr>
          <p:cNvPr id="2" name="Freeform 2"/>
          <p:cNvSpPr/>
          <p:nvPr/>
        </p:nvSpPr>
        <p:spPr>
          <a:xfrm>
            <a:off x="127577" y="145757"/>
            <a:ext cx="1511606" cy="1511606"/>
          </a:xfrm>
          <a:custGeom>
            <a:avLst/>
            <a:gdLst/>
            <a:ahLst/>
            <a:cxnLst/>
            <a:rect l="l" t="t" r="r" b="b"/>
            <a:pathLst>
              <a:path w="1511606" h="1511606">
                <a:moveTo>
                  <a:pt x="0" y="0"/>
                </a:moveTo>
                <a:lnTo>
                  <a:pt x="1511606" y="0"/>
                </a:lnTo>
                <a:lnTo>
                  <a:pt x="1511606" y="1511606"/>
                </a:lnTo>
                <a:lnTo>
                  <a:pt x="0" y="1511606"/>
                </a:lnTo>
                <a:lnTo>
                  <a:pt x="0" y="0"/>
                </a:lnTo>
                <a:close/>
              </a:path>
            </a:pathLst>
          </a:custGeom>
          <a:blipFill>
            <a:blip r:embed="rId2"/>
            <a:stretch>
              <a:fillRect/>
            </a:stretch>
          </a:blipFill>
        </p:spPr>
        <p:txBody>
          <a:bodyPr/>
          <a:lstStyle/>
          <a:p>
            <a:endParaRPr lang="en-GB"/>
          </a:p>
        </p:txBody>
      </p:sp>
      <p:sp>
        <p:nvSpPr>
          <p:cNvPr id="3" name="Freeform 3"/>
          <p:cNvSpPr/>
          <p:nvPr/>
        </p:nvSpPr>
        <p:spPr>
          <a:xfrm>
            <a:off x="16470791" y="9354715"/>
            <a:ext cx="1817209" cy="932285"/>
          </a:xfrm>
          <a:custGeom>
            <a:avLst/>
            <a:gdLst/>
            <a:ahLst/>
            <a:cxnLst/>
            <a:rect l="l" t="t" r="r" b="b"/>
            <a:pathLst>
              <a:path w="1817209" h="932285">
                <a:moveTo>
                  <a:pt x="0" y="0"/>
                </a:moveTo>
                <a:lnTo>
                  <a:pt x="1817209" y="0"/>
                </a:lnTo>
                <a:lnTo>
                  <a:pt x="1817209" y="932285"/>
                </a:lnTo>
                <a:lnTo>
                  <a:pt x="0" y="932285"/>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766053" y="1832692"/>
            <a:ext cx="14755894" cy="7646916"/>
            <a:chOff x="0" y="0"/>
            <a:chExt cx="3886326" cy="2014003"/>
          </a:xfrm>
        </p:grpSpPr>
        <p:sp>
          <p:nvSpPr>
            <p:cNvPr id="5" name="Freeform 5"/>
            <p:cNvSpPr/>
            <p:nvPr/>
          </p:nvSpPr>
          <p:spPr>
            <a:xfrm>
              <a:off x="0" y="0"/>
              <a:ext cx="3886326" cy="2014003"/>
            </a:xfrm>
            <a:custGeom>
              <a:avLst/>
              <a:gdLst/>
              <a:ahLst/>
              <a:cxnLst/>
              <a:rect l="l" t="t" r="r" b="b"/>
              <a:pathLst>
                <a:path w="3886326" h="2014003">
                  <a:moveTo>
                    <a:pt x="26758" y="0"/>
                  </a:moveTo>
                  <a:lnTo>
                    <a:pt x="3859568" y="0"/>
                  </a:lnTo>
                  <a:cubicBezTo>
                    <a:pt x="3874346" y="0"/>
                    <a:pt x="3886326" y="11980"/>
                    <a:pt x="3886326" y="26758"/>
                  </a:cubicBezTo>
                  <a:lnTo>
                    <a:pt x="3886326" y="1987245"/>
                  </a:lnTo>
                  <a:cubicBezTo>
                    <a:pt x="3886326" y="2002023"/>
                    <a:pt x="3874346" y="2014003"/>
                    <a:pt x="3859568" y="2014003"/>
                  </a:cubicBezTo>
                  <a:lnTo>
                    <a:pt x="26758" y="2014003"/>
                  </a:lnTo>
                  <a:cubicBezTo>
                    <a:pt x="19661" y="2014003"/>
                    <a:pt x="12855" y="2011183"/>
                    <a:pt x="7837" y="2006165"/>
                  </a:cubicBezTo>
                  <a:cubicBezTo>
                    <a:pt x="2819" y="2001147"/>
                    <a:pt x="0" y="1994341"/>
                    <a:pt x="0" y="1987245"/>
                  </a:cubicBezTo>
                  <a:lnTo>
                    <a:pt x="0" y="26758"/>
                  </a:lnTo>
                  <a:cubicBezTo>
                    <a:pt x="0" y="11980"/>
                    <a:pt x="11980" y="0"/>
                    <a:pt x="26758" y="0"/>
                  </a:cubicBezTo>
                  <a:close/>
                </a:path>
              </a:pathLst>
            </a:custGeom>
            <a:solidFill>
              <a:srgbClr val="CCDAE0"/>
            </a:solidFill>
          </p:spPr>
          <p:txBody>
            <a:bodyPr/>
            <a:lstStyle/>
            <a:p>
              <a:endParaRPr lang="en-GB"/>
            </a:p>
          </p:txBody>
        </p:sp>
        <p:sp>
          <p:nvSpPr>
            <p:cNvPr id="6" name="TextBox 6"/>
            <p:cNvSpPr txBox="1"/>
            <p:nvPr/>
          </p:nvSpPr>
          <p:spPr>
            <a:xfrm>
              <a:off x="0" y="-38100"/>
              <a:ext cx="3886326" cy="2052103"/>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2197237" y="1916248"/>
            <a:ext cx="14273553" cy="6614375"/>
          </a:xfrm>
          <a:prstGeom prst="rect">
            <a:avLst/>
          </a:prstGeom>
        </p:spPr>
        <p:txBody>
          <a:bodyPr wrap="square" lIns="0" tIns="0" rIns="0" bIns="0" rtlCol="0" anchor="t">
            <a:spAutoFit/>
          </a:bodyPr>
          <a:lstStyle/>
          <a:p>
            <a:pPr algn="l">
              <a:lnSpc>
                <a:spcPts val="3640"/>
              </a:lnSpc>
            </a:pPr>
            <a:r>
              <a:rPr lang="en-US" sz="2600" dirty="0">
                <a:solidFill>
                  <a:srgbClr val="002639"/>
                </a:solidFill>
                <a:latin typeface="Muli 1"/>
                <a:ea typeface="Muli 1"/>
                <a:cs typeface="Muli 1"/>
                <a:sym typeface="Muli 1"/>
              </a:rPr>
              <a:t>Mobility Examples</a:t>
            </a:r>
          </a:p>
          <a:p>
            <a:pPr algn="l">
              <a:lnSpc>
                <a:spcPts val="3360"/>
              </a:lnSpc>
            </a:pPr>
            <a:r>
              <a:rPr lang="en-US" sz="2400" dirty="0">
                <a:solidFill>
                  <a:srgbClr val="002639"/>
                </a:solidFill>
                <a:latin typeface="Muli 2"/>
                <a:ea typeface="Muli 2"/>
                <a:cs typeface="Muli 2"/>
                <a:sym typeface="Muli 2"/>
              </a:rPr>
              <a:t>Planning and following journeys.</a:t>
            </a:r>
          </a:p>
          <a:p>
            <a:pPr marL="431806" lvl="1" indent="-215903" algn="l">
              <a:lnSpc>
                <a:spcPts val="2800"/>
              </a:lnSpc>
              <a:buFont typeface="Arial"/>
              <a:buChar char="•"/>
            </a:pPr>
            <a:r>
              <a:rPr lang="en-US" sz="2000" dirty="0">
                <a:solidFill>
                  <a:srgbClr val="002639"/>
                </a:solidFill>
                <a:latin typeface="Muli 3"/>
                <a:ea typeface="Muli 3"/>
                <a:cs typeface="Muli 3"/>
                <a:sym typeface="Muli 3"/>
              </a:rPr>
              <a:t>Can plan and follow the route of a journey unaided. </a:t>
            </a:r>
            <a:r>
              <a:rPr lang="en-US" sz="2000" b="1" dirty="0">
                <a:solidFill>
                  <a:srgbClr val="002639"/>
                </a:solidFill>
                <a:latin typeface="Muli 3"/>
                <a:ea typeface="Muli 3"/>
                <a:cs typeface="Muli 3"/>
                <a:sym typeface="Muli 3"/>
              </a:rPr>
              <a:t>0 points</a:t>
            </a:r>
          </a:p>
          <a:p>
            <a:pPr marL="431806" lvl="1" indent="-215903" algn="l">
              <a:lnSpc>
                <a:spcPts val="2800"/>
              </a:lnSpc>
              <a:buFont typeface="Arial"/>
              <a:buChar char="•"/>
            </a:pPr>
            <a:r>
              <a:rPr lang="en-US" sz="2000" dirty="0">
                <a:solidFill>
                  <a:srgbClr val="002639"/>
                </a:solidFill>
                <a:latin typeface="Muli 3"/>
                <a:ea typeface="Muli 3"/>
                <a:cs typeface="Muli 3"/>
                <a:sym typeface="Muli 3"/>
              </a:rPr>
              <a:t>Needs prompting to be able to undertake any journey to avoid overwhelming psychological distress to the claimant. </a:t>
            </a:r>
            <a:r>
              <a:rPr lang="en-US" sz="2000" b="1" dirty="0">
                <a:solidFill>
                  <a:srgbClr val="002639"/>
                </a:solidFill>
                <a:latin typeface="Muli 3"/>
                <a:ea typeface="Muli 3"/>
                <a:cs typeface="Muli 3"/>
                <a:sym typeface="Muli 3"/>
              </a:rPr>
              <a:t>4 points</a:t>
            </a:r>
          </a:p>
          <a:p>
            <a:pPr marL="431806" lvl="1" indent="-215903" algn="l">
              <a:lnSpc>
                <a:spcPts val="2800"/>
              </a:lnSpc>
              <a:buFont typeface="Arial"/>
              <a:buChar char="•"/>
            </a:pPr>
            <a:r>
              <a:rPr lang="en-US" sz="2000" dirty="0">
                <a:solidFill>
                  <a:srgbClr val="002639"/>
                </a:solidFill>
                <a:latin typeface="Muli 3"/>
                <a:ea typeface="Muli 3"/>
                <a:cs typeface="Muli 3"/>
                <a:sym typeface="Muli 3"/>
              </a:rPr>
              <a:t>Cannot plan the route of a journey. </a:t>
            </a:r>
            <a:r>
              <a:rPr lang="en-US" sz="2000" b="1" dirty="0">
                <a:solidFill>
                  <a:srgbClr val="002639"/>
                </a:solidFill>
                <a:latin typeface="Muli 3"/>
                <a:ea typeface="Muli 3"/>
                <a:cs typeface="Muli 3"/>
                <a:sym typeface="Muli 3"/>
              </a:rPr>
              <a:t>8 points</a:t>
            </a:r>
          </a:p>
          <a:p>
            <a:pPr marL="431806" lvl="1" indent="-215903" algn="l">
              <a:lnSpc>
                <a:spcPts val="2800"/>
              </a:lnSpc>
              <a:buFont typeface="Arial"/>
              <a:buChar char="•"/>
            </a:pPr>
            <a:r>
              <a:rPr lang="en-US" sz="2000" dirty="0">
                <a:solidFill>
                  <a:srgbClr val="002639"/>
                </a:solidFill>
                <a:latin typeface="Muli 3"/>
                <a:ea typeface="Muli 3"/>
                <a:cs typeface="Muli 3"/>
                <a:sym typeface="Muli 3"/>
              </a:rPr>
              <a:t>Cannot follow the route of an unfamiliar journey without another person, assistance dog or orientation aid. </a:t>
            </a:r>
            <a:r>
              <a:rPr lang="en-US" sz="2000" b="1" dirty="0">
                <a:solidFill>
                  <a:srgbClr val="002639"/>
                </a:solidFill>
                <a:latin typeface="Muli 3"/>
                <a:ea typeface="Muli 3"/>
                <a:cs typeface="Muli 3"/>
                <a:sym typeface="Muli 3"/>
              </a:rPr>
              <a:t>10 points</a:t>
            </a:r>
          </a:p>
          <a:p>
            <a:pPr marL="431806" lvl="1" indent="-215903" algn="l">
              <a:lnSpc>
                <a:spcPts val="2800"/>
              </a:lnSpc>
              <a:buFont typeface="Arial"/>
              <a:buChar char="•"/>
            </a:pPr>
            <a:r>
              <a:rPr lang="en-US" sz="2000" dirty="0">
                <a:solidFill>
                  <a:srgbClr val="002639"/>
                </a:solidFill>
                <a:latin typeface="Muli 3"/>
                <a:ea typeface="Muli 3"/>
                <a:cs typeface="Muli 3"/>
                <a:sym typeface="Muli 3"/>
              </a:rPr>
              <a:t>Cannot undertake any journey because it would cause overwhelming psychological distress to the claimant. </a:t>
            </a:r>
            <a:r>
              <a:rPr lang="en-US" sz="2000" b="1" dirty="0">
                <a:solidFill>
                  <a:srgbClr val="002639"/>
                </a:solidFill>
                <a:latin typeface="Muli 3"/>
                <a:ea typeface="Muli 3"/>
                <a:cs typeface="Muli 3"/>
                <a:sym typeface="Muli 3"/>
              </a:rPr>
              <a:t>10 points</a:t>
            </a:r>
            <a:endParaRPr lang="en-US" sz="2000" dirty="0">
              <a:solidFill>
                <a:srgbClr val="002639"/>
              </a:solidFill>
              <a:latin typeface="Muli 3"/>
              <a:ea typeface="Muli 3"/>
              <a:cs typeface="Muli 3"/>
              <a:sym typeface="Muli 3"/>
            </a:endParaRPr>
          </a:p>
          <a:p>
            <a:pPr marL="431806" lvl="1" indent="-215903" algn="l">
              <a:lnSpc>
                <a:spcPts val="2800"/>
              </a:lnSpc>
              <a:buFont typeface="Arial"/>
              <a:buChar char="•"/>
            </a:pPr>
            <a:r>
              <a:rPr lang="en-US" sz="2000" dirty="0">
                <a:solidFill>
                  <a:srgbClr val="002639"/>
                </a:solidFill>
                <a:latin typeface="Muli 3"/>
                <a:ea typeface="Muli 3"/>
                <a:cs typeface="Muli 3"/>
                <a:sym typeface="Muli 3"/>
              </a:rPr>
              <a:t>Cannot follow the route of a familiar journey without another person, an assistance dog or an orientation aid. </a:t>
            </a:r>
            <a:r>
              <a:rPr lang="en-US" sz="2000" b="1" dirty="0">
                <a:solidFill>
                  <a:srgbClr val="002639"/>
                </a:solidFill>
                <a:latin typeface="Muli 3"/>
                <a:ea typeface="Muli 3"/>
                <a:cs typeface="Muli 3"/>
                <a:sym typeface="Muli 3"/>
              </a:rPr>
              <a:t>12 points</a:t>
            </a:r>
          </a:p>
          <a:p>
            <a:pPr algn="l">
              <a:lnSpc>
                <a:spcPts val="1400"/>
              </a:lnSpc>
            </a:pPr>
            <a:endParaRPr lang="en-US" sz="2000" dirty="0">
              <a:solidFill>
                <a:srgbClr val="002639"/>
              </a:solidFill>
              <a:latin typeface="Muli 3"/>
              <a:ea typeface="Muli 3"/>
              <a:cs typeface="Muli 3"/>
              <a:sym typeface="Muli 3"/>
            </a:endParaRPr>
          </a:p>
          <a:p>
            <a:pPr algn="l">
              <a:lnSpc>
                <a:spcPts val="3360"/>
              </a:lnSpc>
            </a:pPr>
            <a:r>
              <a:rPr lang="en-US" sz="2400" dirty="0">
                <a:solidFill>
                  <a:srgbClr val="002639"/>
                </a:solidFill>
                <a:latin typeface="Muli 2"/>
                <a:ea typeface="Muli 2"/>
                <a:cs typeface="Muli 2"/>
                <a:sym typeface="Muli 2"/>
              </a:rPr>
              <a:t>Moving around</a:t>
            </a:r>
          </a:p>
          <a:p>
            <a:pPr algn="l">
              <a:lnSpc>
                <a:spcPts val="840"/>
              </a:lnSpc>
            </a:pPr>
            <a:endParaRPr lang="en-US" sz="2400" dirty="0">
              <a:solidFill>
                <a:srgbClr val="002639"/>
              </a:solidFill>
              <a:latin typeface="Muli 2"/>
              <a:ea typeface="Muli 2"/>
              <a:cs typeface="Muli 2"/>
              <a:sym typeface="Muli 2"/>
            </a:endParaRP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 stand and then move more than 200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either aided or unaided. </a:t>
            </a:r>
            <a:r>
              <a:rPr lang="en-US" sz="2000" b="1" dirty="0">
                <a:solidFill>
                  <a:srgbClr val="002639"/>
                </a:solidFill>
                <a:latin typeface="Muli 3"/>
                <a:ea typeface="Muli 3"/>
                <a:cs typeface="Muli 3"/>
                <a:sym typeface="Muli 3"/>
              </a:rPr>
              <a:t>0 points</a:t>
            </a: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 stand and then move more than 50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but no more than 200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either aided or unaided. </a:t>
            </a:r>
            <a:r>
              <a:rPr lang="en-US" sz="2000" b="1" dirty="0">
                <a:solidFill>
                  <a:srgbClr val="002639"/>
                </a:solidFill>
                <a:latin typeface="Muli 3"/>
                <a:ea typeface="Muli 3"/>
                <a:cs typeface="Muli 3"/>
                <a:sym typeface="Muli 3"/>
              </a:rPr>
              <a:t>4 points</a:t>
            </a: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 stand and then move unaided more than 20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but no more than 50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a:t>
            </a:r>
            <a:r>
              <a:rPr lang="en-US" sz="2000" b="1" dirty="0">
                <a:solidFill>
                  <a:srgbClr val="002639"/>
                </a:solidFill>
                <a:latin typeface="Muli 3"/>
                <a:ea typeface="Muli 3"/>
                <a:cs typeface="Muli 3"/>
                <a:sym typeface="Muli 3"/>
              </a:rPr>
              <a:t>8 points</a:t>
            </a: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 stand and then move using an aid or appliance more than 20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but no more than 50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a:t>
            </a:r>
            <a:r>
              <a:rPr lang="en-US" sz="2000" b="1" dirty="0">
                <a:solidFill>
                  <a:srgbClr val="002639"/>
                </a:solidFill>
                <a:latin typeface="Muli 3"/>
                <a:ea typeface="Muli 3"/>
                <a:cs typeface="Muli 3"/>
                <a:sym typeface="Muli 3"/>
              </a:rPr>
              <a:t>10 points</a:t>
            </a: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 stand and then move more than 1 </a:t>
            </a:r>
            <a:r>
              <a:rPr lang="en-US" sz="2000" dirty="0" err="1">
                <a:solidFill>
                  <a:srgbClr val="002639"/>
                </a:solidFill>
                <a:latin typeface="Muli 3"/>
                <a:ea typeface="Muli 3"/>
                <a:cs typeface="Muli 3"/>
                <a:sym typeface="Muli 3"/>
              </a:rPr>
              <a:t>metre</a:t>
            </a:r>
            <a:r>
              <a:rPr lang="en-US" sz="2000" dirty="0">
                <a:solidFill>
                  <a:srgbClr val="002639"/>
                </a:solidFill>
                <a:latin typeface="Muli 3"/>
                <a:ea typeface="Muli 3"/>
                <a:cs typeface="Muli 3"/>
                <a:sym typeface="Muli 3"/>
              </a:rPr>
              <a:t> but no more than 20 </a:t>
            </a:r>
            <a:r>
              <a:rPr lang="en-US" sz="2000" dirty="0" err="1">
                <a:solidFill>
                  <a:srgbClr val="002639"/>
                </a:solidFill>
                <a:latin typeface="Muli 3"/>
                <a:ea typeface="Muli 3"/>
                <a:cs typeface="Muli 3"/>
                <a:sym typeface="Muli 3"/>
              </a:rPr>
              <a:t>metres</a:t>
            </a:r>
            <a:r>
              <a:rPr lang="en-US" sz="2000" dirty="0">
                <a:solidFill>
                  <a:srgbClr val="002639"/>
                </a:solidFill>
                <a:latin typeface="Muli 3"/>
                <a:ea typeface="Muli 3"/>
                <a:cs typeface="Muli 3"/>
                <a:sym typeface="Muli 3"/>
              </a:rPr>
              <a:t>, either aided or unaided. </a:t>
            </a:r>
            <a:r>
              <a:rPr lang="en-US" sz="2000" b="1" dirty="0">
                <a:solidFill>
                  <a:srgbClr val="002639"/>
                </a:solidFill>
                <a:latin typeface="Muli 3"/>
                <a:ea typeface="Muli 3"/>
                <a:cs typeface="Muli 3"/>
                <a:sym typeface="Muli 3"/>
              </a:rPr>
              <a:t>12 points</a:t>
            </a:r>
          </a:p>
          <a:p>
            <a:pPr marL="431804" lvl="1" indent="-215902" algn="l">
              <a:lnSpc>
                <a:spcPts val="2800"/>
              </a:lnSpc>
              <a:buFont typeface="Arial"/>
              <a:buChar char="•"/>
            </a:pPr>
            <a:r>
              <a:rPr lang="en-US" sz="2000" dirty="0">
                <a:solidFill>
                  <a:srgbClr val="002639"/>
                </a:solidFill>
                <a:latin typeface="Muli 3"/>
                <a:ea typeface="Muli 3"/>
                <a:cs typeface="Muli 3"/>
                <a:sym typeface="Muli 3"/>
              </a:rPr>
              <a:t>Cannot, either aided or unaided, –stand; or move more than 1 </a:t>
            </a:r>
            <a:r>
              <a:rPr lang="en-US" sz="2000" dirty="0" err="1">
                <a:solidFill>
                  <a:srgbClr val="002639"/>
                </a:solidFill>
                <a:latin typeface="Muli 3"/>
                <a:ea typeface="Muli 3"/>
                <a:cs typeface="Muli 3"/>
                <a:sym typeface="Muli 3"/>
              </a:rPr>
              <a:t>metre</a:t>
            </a:r>
            <a:r>
              <a:rPr lang="en-US" sz="2000" dirty="0">
                <a:solidFill>
                  <a:srgbClr val="002639"/>
                </a:solidFill>
                <a:latin typeface="Muli 3"/>
                <a:ea typeface="Muli 3"/>
                <a:cs typeface="Muli 3"/>
                <a:sym typeface="Muli 3"/>
              </a:rPr>
              <a:t>. </a:t>
            </a:r>
            <a:r>
              <a:rPr lang="en-US" sz="2000" b="1" dirty="0">
                <a:solidFill>
                  <a:srgbClr val="002639"/>
                </a:solidFill>
                <a:latin typeface="Muli 3"/>
                <a:ea typeface="Muli 3"/>
                <a:cs typeface="Muli 3"/>
                <a:sym typeface="Muli 3"/>
              </a:rPr>
              <a:t>12 points</a:t>
            </a:r>
          </a:p>
        </p:txBody>
      </p:sp>
      <p:sp>
        <p:nvSpPr>
          <p:cNvPr id="8" name="Freeform 8"/>
          <p:cNvSpPr/>
          <p:nvPr/>
        </p:nvSpPr>
        <p:spPr>
          <a:xfrm>
            <a:off x="15291110" y="784191"/>
            <a:ext cx="2359363" cy="2359363"/>
          </a:xfrm>
          <a:custGeom>
            <a:avLst/>
            <a:gdLst/>
            <a:ahLst/>
            <a:cxnLst/>
            <a:rect l="l" t="t" r="r" b="b"/>
            <a:pathLst>
              <a:path w="2359363" h="2359363">
                <a:moveTo>
                  <a:pt x="0" y="0"/>
                </a:moveTo>
                <a:lnTo>
                  <a:pt x="2359363" y="0"/>
                </a:lnTo>
                <a:lnTo>
                  <a:pt x="2359363" y="2359363"/>
                </a:lnTo>
                <a:lnTo>
                  <a:pt x="0" y="2359363"/>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2197238" y="363080"/>
            <a:ext cx="10863411" cy="962661"/>
          </a:xfrm>
          <a:prstGeom prst="rect">
            <a:avLst/>
          </a:prstGeom>
        </p:spPr>
        <p:txBody>
          <a:bodyPr lIns="0" tIns="0" rIns="0" bIns="0" rtlCol="0" anchor="t">
            <a:spAutoFit/>
          </a:bodyPr>
          <a:lstStyle/>
          <a:p>
            <a:pPr algn="l">
              <a:lnSpc>
                <a:spcPts val="7839"/>
              </a:lnSpc>
            </a:pPr>
            <a:r>
              <a:rPr lang="en-US" sz="5599">
                <a:solidFill>
                  <a:srgbClr val="014862"/>
                </a:solidFill>
                <a:latin typeface="Muli 1"/>
                <a:ea typeface="Muli 1"/>
                <a:cs typeface="Muli 1"/>
                <a:sym typeface="Muli 1"/>
              </a:rPr>
              <a:t>Understanding PIP: Descriptors</a:t>
            </a:r>
          </a:p>
        </p:txBody>
      </p:sp>
      <p:sp>
        <p:nvSpPr>
          <p:cNvPr id="10" name="TextBox 10"/>
          <p:cNvSpPr txBox="1"/>
          <p:nvPr/>
        </p:nvSpPr>
        <p:spPr>
          <a:xfrm>
            <a:off x="2154780" y="8687843"/>
            <a:ext cx="13978440" cy="6921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Muli 2"/>
                <a:ea typeface="Muli 2"/>
                <a:cs typeface="Muli 2"/>
                <a:sym typeface="Muli 2"/>
              </a:rPr>
              <a:t>To get an award of the Mobility component, y</a:t>
            </a:r>
            <a:r>
              <a:rPr lang="en-US" sz="1999" b="1">
                <a:solidFill>
                  <a:srgbClr val="000000"/>
                </a:solidFill>
                <a:latin typeface="Muli 2"/>
                <a:ea typeface="Muli 2"/>
                <a:cs typeface="Muli 2"/>
                <a:sym typeface="Muli 2"/>
              </a:rPr>
              <a:t>ou need to score:</a:t>
            </a:r>
          </a:p>
          <a:p>
            <a:pPr algn="ctr">
              <a:lnSpc>
                <a:spcPts val="2799"/>
              </a:lnSpc>
              <a:spcBef>
                <a:spcPct val="0"/>
              </a:spcBef>
            </a:pPr>
            <a:r>
              <a:rPr lang="en-US" sz="1999" b="1">
                <a:solidFill>
                  <a:srgbClr val="000000"/>
                </a:solidFill>
                <a:latin typeface="Muli 2"/>
                <a:ea typeface="Muli 2"/>
                <a:cs typeface="Muli 2"/>
                <a:sym typeface="Muli 2"/>
              </a:rPr>
              <a:t>8 points for the standard rate | 12 points for the enhanced rate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9789ca-cd65-4d23-977a-0fe99e439a18">
      <Terms xmlns="http://schemas.microsoft.com/office/infopath/2007/PartnerControls"/>
    </lcf76f155ced4ddcb4097134ff3c332f>
    <TaxCatchAll xmlns="d131c2f9-022f-426b-a1a6-f578923617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4D24CD4261C4C9A7A4157F8771CF7" ma:contentTypeVersion="13" ma:contentTypeDescription="Create a new document." ma:contentTypeScope="" ma:versionID="9ba9f51cf959f3856bd8b3f92bbe1816">
  <xsd:schema xmlns:xsd="http://www.w3.org/2001/XMLSchema" xmlns:xs="http://www.w3.org/2001/XMLSchema" xmlns:p="http://schemas.microsoft.com/office/2006/metadata/properties" xmlns:ns2="1e9789ca-cd65-4d23-977a-0fe99e439a18" xmlns:ns3="d131c2f9-022f-426b-a1a6-f57892361709" targetNamespace="http://schemas.microsoft.com/office/2006/metadata/properties" ma:root="true" ma:fieldsID="95aacaf9fc4b2c2c3bc4edc0b7ade693" ns2:_="" ns3:_="">
    <xsd:import namespace="1e9789ca-cd65-4d23-977a-0fe99e439a18"/>
    <xsd:import namespace="d131c2f9-022f-426b-a1a6-f578923617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789ca-cd65-4d23-977a-0fe99e439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ac5bbea-968e-4b92-8c53-d1fcfa85e8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1c2f9-022f-426b-a1a6-f578923617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9214a2f-fcaf-4a40-8ec1-077e34f04482}" ma:internalName="TaxCatchAll" ma:showField="CatchAllData" ma:web="d131c2f9-022f-426b-a1a6-f57892361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2B602-CC1A-4350-BAA2-4CF6BB206452}">
  <ds:schemaRefs>
    <ds:schemaRef ds:uri="http://schemas.microsoft.com/sharepoint/v3/contenttype/forms"/>
  </ds:schemaRefs>
</ds:datastoreItem>
</file>

<file path=customXml/itemProps2.xml><?xml version="1.0" encoding="utf-8"?>
<ds:datastoreItem xmlns:ds="http://schemas.openxmlformats.org/officeDocument/2006/customXml" ds:itemID="{81B2953E-AF45-4D7C-9983-FBECBB314729}">
  <ds:schemaRefs>
    <ds:schemaRef ds:uri="http://schemas.microsoft.com/office/2006/metadata/properties"/>
    <ds:schemaRef ds:uri="http://schemas.microsoft.com/office/infopath/2007/PartnerControls"/>
    <ds:schemaRef ds:uri="ade13e2f-b86e-4665-afc8-923dc4fde4e3"/>
    <ds:schemaRef ds:uri="f23a3f30-cc2a-4863-b1ad-34940cde2816"/>
  </ds:schemaRefs>
</ds:datastoreItem>
</file>

<file path=customXml/itemProps3.xml><?xml version="1.0" encoding="utf-8"?>
<ds:datastoreItem xmlns:ds="http://schemas.openxmlformats.org/officeDocument/2006/customXml" ds:itemID="{BD497892-1262-4D04-AE29-1950DE141D5F}"/>
</file>

<file path=docProps/app.xml><?xml version="1.0" encoding="utf-8"?>
<Properties xmlns="http://schemas.openxmlformats.org/officeDocument/2006/extended-properties" xmlns:vt="http://schemas.openxmlformats.org/officeDocument/2006/docPropsVTypes">
  <TotalTime>2</TotalTime>
  <Words>1864</Words>
  <Application>Microsoft Office PowerPoint</Application>
  <PresentationFormat>Custom</PresentationFormat>
  <Paragraphs>188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Muli 3</vt:lpstr>
      <vt:lpstr>Muli 2</vt:lpstr>
      <vt:lpstr>Muli 1</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Healthwatch presentation Sept2025</dc:title>
  <dc:creator>John Turner</dc:creator>
  <cp:lastModifiedBy>John Turner</cp:lastModifiedBy>
  <cp:revision>1</cp:revision>
  <dcterms:created xsi:type="dcterms:W3CDTF">2006-08-16T00:00:00Z</dcterms:created>
  <dcterms:modified xsi:type="dcterms:W3CDTF">2025-09-15T17:57:10Z</dcterms:modified>
  <dc:identifier>DAGzCiQCqdA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0x010100E4D4D24CD4261C4C9A7A4157F8771CF7</vt:lpwstr>
  </property>
  <property fmtid="{D5CDD505-2E9C-101B-9397-08002B2CF9AE}" pid="3" name="MediaServiceImageTags">
    <vt:lpwstr/>
  </property>
</Properties>
</file>