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5"/>
  </p:notesMasterIdLst>
  <p:handoutMasterIdLst>
    <p:handoutMasterId r:id="rId36"/>
  </p:handoutMasterIdLst>
  <p:sldIdLst>
    <p:sldId id="256" r:id="rId5"/>
    <p:sldId id="274" r:id="rId6"/>
    <p:sldId id="400" r:id="rId7"/>
    <p:sldId id="446" r:id="rId8"/>
    <p:sldId id="441" r:id="rId9"/>
    <p:sldId id="452" r:id="rId10"/>
    <p:sldId id="458" r:id="rId11"/>
    <p:sldId id="445" r:id="rId12"/>
    <p:sldId id="350" r:id="rId13"/>
    <p:sldId id="454" r:id="rId14"/>
    <p:sldId id="460" r:id="rId15"/>
    <p:sldId id="455" r:id="rId16"/>
    <p:sldId id="461" r:id="rId17"/>
    <p:sldId id="369" r:id="rId18"/>
    <p:sldId id="372" r:id="rId19"/>
    <p:sldId id="382" r:id="rId20"/>
    <p:sldId id="466" r:id="rId21"/>
    <p:sldId id="467" r:id="rId22"/>
    <p:sldId id="469" r:id="rId23"/>
    <p:sldId id="457" r:id="rId24"/>
    <p:sldId id="459" r:id="rId25"/>
    <p:sldId id="470" r:id="rId26"/>
    <p:sldId id="262" r:id="rId27"/>
    <p:sldId id="263" r:id="rId28"/>
    <p:sldId id="264" r:id="rId29"/>
    <p:sldId id="258" r:id="rId30"/>
    <p:sldId id="259" r:id="rId31"/>
    <p:sldId id="260" r:id="rId32"/>
    <p:sldId id="261" r:id="rId33"/>
    <p:sldId id="434" r:id="rId34"/>
  </p:sldIdLst>
  <p:sldSz cx="13444538"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987E08-B4E9-778F-4CA8-CCD95627FDCC}" name="Belinda Jones (DSO)" initials="B(" userId="S::belinda.jones@caringtogether.org::95484155-6681-4ec4-8dba-13708382a003" providerId="AD"/>
  <p188:author id="{D19DDF8E-2EAD-071F-49ED-D51A0CB63A7A}" name="Su Waymont" initials="SW" userId="S::Su.Waymont@caringtogether.org::5a92f721-7b03-4243-a750-01dfb6eeeb66" providerId="AD"/>
  <p188:author id="{9625AEA3-4652-6F7A-3438-7152A8919FF3}" name="Jill Nooij" initials="JN" userId="S::jill.nooij@caringtogether.org::9c0189cf-f413-4c09-bcde-ca2a8169b6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5F259F"/>
    <a:srgbClr val="CE0037"/>
    <a:srgbClr val="2E1A47"/>
    <a:srgbClr val="D8335F"/>
    <a:srgbClr val="E87722"/>
    <a:srgbClr val="34B78F"/>
    <a:srgbClr val="7F51B2"/>
    <a:srgbClr val="58486C"/>
    <a:srgbClr val="ED9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27093-8011-4BAD-9293-4F23CA22356B}" v="94" dt="2025-10-07T11:12:03.5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660"/>
  </p:normalViewPr>
  <p:slideViewPr>
    <p:cSldViewPr snapToGrid="0">
      <p:cViewPr varScale="1">
        <p:scale>
          <a:sx n="71" d="100"/>
          <a:sy n="71" d="100"/>
        </p:scale>
        <p:origin x="701" y="53"/>
      </p:cViewPr>
      <p:guideLst>
        <p:guide orient="horz" pos="2880"/>
        <p:guide pos="27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EF61DEA9-E71E-40D7-A337-5B41BB2F2D42}" type="datetimeFigureOut">
              <a:rPr lang="en-GB" smtClean="0"/>
              <a:t>07/10/2025</a:t>
            </a:fld>
            <a:endParaRPr lang="en-GB"/>
          </a:p>
        </p:txBody>
      </p:sp>
      <p:sp>
        <p:nvSpPr>
          <p:cNvPr id="4" name="Footer Placeholder 3"/>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E452B3A4-8264-4A7B-93C4-3316BEE95B15}" type="slidenum">
              <a:rPr lang="en-GB" smtClean="0"/>
              <a:t>‹#›</a:t>
            </a:fld>
            <a:endParaRPr lang="en-GB"/>
          </a:p>
        </p:txBody>
      </p:sp>
    </p:spTree>
    <p:extLst>
      <p:ext uri="{BB962C8B-B14F-4D97-AF65-F5344CB8AC3E}">
        <p14:creationId xmlns:p14="http://schemas.microsoft.com/office/powerpoint/2010/main" val="84169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8B6DF35-5AD6-461D-984E-227ACE22CE74}" type="datetimeFigureOut">
              <a:rPr lang="en-GB" smtClean="0"/>
              <a:t>07/10/2025</a:t>
            </a:fld>
            <a:endParaRPr lang="en-GB"/>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560EE81-6921-4FED-8765-2AA5369A5A9F}" type="slidenum">
              <a:rPr lang="en-GB" smtClean="0"/>
              <a:t>‹#›</a:t>
            </a:fld>
            <a:endParaRPr lang="en-GB"/>
          </a:p>
        </p:txBody>
      </p:sp>
    </p:spTree>
    <p:extLst>
      <p:ext uri="{BB962C8B-B14F-4D97-AF65-F5344CB8AC3E}">
        <p14:creationId xmlns:p14="http://schemas.microsoft.com/office/powerpoint/2010/main" val="150613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https://www.caringtogether.org/advice/hospital-admission-and-discharge-planning/</a:t>
            </a:r>
          </a:p>
          <a:p>
            <a:r>
              <a:rPr lang="en-GB" dirty="0"/>
              <a:t>https://carersmatternorfolk.org.uk/information-and-advice/your-rights/hospital-admission-and-discharge-planning/</a:t>
            </a:r>
          </a:p>
        </p:txBody>
      </p:sp>
      <p:sp>
        <p:nvSpPr>
          <p:cNvPr id="4" name="Slide Number Placeholder 3"/>
          <p:cNvSpPr>
            <a:spLocks noGrp="1"/>
          </p:cNvSpPr>
          <p:nvPr>
            <p:ph type="sldNum" sz="quarter" idx="5"/>
          </p:nvPr>
        </p:nvSpPr>
        <p:spPr/>
        <p:txBody>
          <a:bodyPr/>
          <a:lstStyle/>
          <a:p>
            <a:fld id="{A560EE81-6921-4FED-8765-2AA5369A5A9F}" type="slidenum">
              <a:rPr lang="en-GB" smtClean="0"/>
              <a:t>5</a:t>
            </a:fld>
            <a:endParaRPr lang="en-GB"/>
          </a:p>
        </p:txBody>
      </p:sp>
    </p:spTree>
    <p:extLst>
      <p:ext uri="{BB962C8B-B14F-4D97-AF65-F5344CB8AC3E}">
        <p14:creationId xmlns:p14="http://schemas.microsoft.com/office/powerpoint/2010/main" val="303570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Reminder to follow us on social media</a:t>
            </a:r>
          </a:p>
          <a:p>
            <a:r>
              <a:rPr lang="en-GB"/>
              <a:t>Sign up for magazine and inside news – www.caringtogether.org/keepintouch</a:t>
            </a:r>
          </a:p>
        </p:txBody>
      </p:sp>
      <p:sp>
        <p:nvSpPr>
          <p:cNvPr id="4" name="Slide Number Placeholder 3"/>
          <p:cNvSpPr>
            <a:spLocks noGrp="1"/>
          </p:cNvSpPr>
          <p:nvPr>
            <p:ph type="sldNum" sz="quarter" idx="5"/>
          </p:nvPr>
        </p:nvSpPr>
        <p:spPr/>
        <p:txBody>
          <a:bodyPr/>
          <a:lstStyle/>
          <a:p>
            <a:fld id="{A560EE81-6921-4FED-8765-2AA5369A5A9F}" type="slidenum">
              <a:rPr lang="en-GB" smtClean="0"/>
              <a:t>30</a:t>
            </a:fld>
            <a:endParaRPr lang="en-GB"/>
          </a:p>
        </p:txBody>
      </p:sp>
    </p:spTree>
    <p:extLst>
      <p:ext uri="{BB962C8B-B14F-4D97-AF65-F5344CB8AC3E}">
        <p14:creationId xmlns:p14="http://schemas.microsoft.com/office/powerpoint/2010/main" val="143580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The majority of carers were not asked whether they were willing and able to care (7 out of 10). 68% disagreed or strongly disagreed when asked if they were asked about their willingness and ability to care at discharge. Only one in five, (21%) agreed or strongly agreed.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spc="-38"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Carers UK ran a survey in March 2021 asking carers’ for a range of their experiences including at the point of hospital discharge. 2,850 carers responded overall, with 1,950 from England</a:t>
            </a:r>
            <a:endParaRPr lang="en-GB" sz="1800" spc="-38" dirty="0">
              <a:solidFill>
                <a:srgbClr val="FFC000"/>
              </a:solidFill>
            </a:endParaRPr>
          </a:p>
        </p:txBody>
      </p:sp>
      <p:sp>
        <p:nvSpPr>
          <p:cNvPr id="4" name="Slide Number Placeholder 3"/>
          <p:cNvSpPr>
            <a:spLocks noGrp="1"/>
          </p:cNvSpPr>
          <p:nvPr>
            <p:ph type="sldNum" sz="quarter" idx="5"/>
          </p:nvPr>
        </p:nvSpPr>
        <p:spPr/>
        <p:txBody>
          <a:bodyPr/>
          <a:lstStyle/>
          <a:p>
            <a:fld id="{A560EE81-6921-4FED-8765-2AA5369A5A9F}" type="slidenum">
              <a:rPr lang="en-GB" smtClean="0"/>
              <a:t>6</a:t>
            </a:fld>
            <a:endParaRPr lang="en-GB"/>
          </a:p>
        </p:txBody>
      </p:sp>
    </p:spTree>
    <p:extLst>
      <p:ext uri="{BB962C8B-B14F-4D97-AF65-F5344CB8AC3E}">
        <p14:creationId xmlns:p14="http://schemas.microsoft.com/office/powerpoint/2010/main" val="130190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pt-BR" dirty="0">
              <a:effectLst/>
              <a:latin typeface="-apple-system"/>
            </a:endParaRPr>
          </a:p>
        </p:txBody>
      </p:sp>
      <p:sp>
        <p:nvSpPr>
          <p:cNvPr id="4" name="Slide Number Placeholder 3"/>
          <p:cNvSpPr>
            <a:spLocks noGrp="1"/>
          </p:cNvSpPr>
          <p:nvPr>
            <p:ph type="sldNum" sz="quarter" idx="5"/>
          </p:nvPr>
        </p:nvSpPr>
        <p:spPr/>
        <p:txBody>
          <a:bodyPr/>
          <a:lstStyle/>
          <a:p>
            <a:fld id="{A560EE81-6921-4FED-8765-2AA5369A5A9F}" type="slidenum">
              <a:rPr lang="en-GB" smtClean="0"/>
              <a:t>7</a:t>
            </a:fld>
            <a:endParaRPr lang="en-GB"/>
          </a:p>
        </p:txBody>
      </p:sp>
    </p:spTree>
    <p:extLst>
      <p:ext uri="{BB962C8B-B14F-4D97-AF65-F5344CB8AC3E}">
        <p14:creationId xmlns:p14="http://schemas.microsoft.com/office/powerpoint/2010/main" val="116259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pc="-38" dirty="0">
                <a:solidFill>
                  <a:srgbClr val="FFCD00"/>
                </a:solidFill>
              </a:rPr>
              <a:t>(Carers UK, Juggling Work and Care).  </a:t>
            </a:r>
            <a:endParaRPr lang="en-GB" sz="1800" spc="-38" dirty="0">
              <a:solidFill>
                <a:srgbClr val="FFC000"/>
              </a:solidFill>
            </a:endParaRPr>
          </a:p>
        </p:txBody>
      </p:sp>
      <p:sp>
        <p:nvSpPr>
          <p:cNvPr id="4" name="Slide Number Placeholder 3"/>
          <p:cNvSpPr>
            <a:spLocks noGrp="1"/>
          </p:cNvSpPr>
          <p:nvPr>
            <p:ph type="sldNum" sz="quarter" idx="5"/>
          </p:nvPr>
        </p:nvSpPr>
        <p:spPr/>
        <p:txBody>
          <a:bodyPr/>
          <a:lstStyle/>
          <a:p>
            <a:fld id="{A560EE81-6921-4FED-8765-2AA5369A5A9F}" type="slidenum">
              <a:rPr lang="en-GB" smtClean="0"/>
              <a:t>9</a:t>
            </a:fld>
            <a:endParaRPr lang="en-GB"/>
          </a:p>
        </p:txBody>
      </p:sp>
    </p:spTree>
    <p:extLst>
      <p:ext uri="{BB962C8B-B14F-4D97-AF65-F5344CB8AC3E}">
        <p14:creationId xmlns:p14="http://schemas.microsoft.com/office/powerpoint/2010/main" val="335381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60EE81-6921-4FED-8765-2AA5369A5A9F}" type="slidenum">
              <a:rPr lang="en-GB" smtClean="0"/>
              <a:t>13</a:t>
            </a:fld>
            <a:endParaRPr lang="en-GB"/>
          </a:p>
        </p:txBody>
      </p:sp>
    </p:spTree>
    <p:extLst>
      <p:ext uri="{BB962C8B-B14F-4D97-AF65-F5344CB8AC3E}">
        <p14:creationId xmlns:p14="http://schemas.microsoft.com/office/powerpoint/2010/main" val="326347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60EE81-6921-4FED-8765-2AA5369A5A9F}" type="slidenum">
              <a:rPr lang="en-GB" smtClean="0"/>
              <a:t>14</a:t>
            </a:fld>
            <a:endParaRPr lang="en-GB"/>
          </a:p>
        </p:txBody>
      </p:sp>
    </p:spTree>
    <p:extLst>
      <p:ext uri="{BB962C8B-B14F-4D97-AF65-F5344CB8AC3E}">
        <p14:creationId xmlns:p14="http://schemas.microsoft.com/office/powerpoint/2010/main" val="381151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big contributor to poor mental health can be stress. Stress is a normal reaction to being under pressure and it is important to remember that some stress can be beneficial. Without a little stress we may not be motivated to achieve or even get ourselves out of bed in the morning.</a:t>
            </a:r>
          </a:p>
          <a:p>
            <a:endParaRPr lang="en-GB"/>
          </a:p>
          <a:p>
            <a:r>
              <a:rPr lang="en-GB"/>
              <a:t>However, too much stress, particularly over a long period can affect our minds and bodies.</a:t>
            </a:r>
          </a:p>
          <a:p>
            <a:endParaRPr lang="en-GB"/>
          </a:p>
          <a:p>
            <a:r>
              <a:rPr lang="en-GB"/>
              <a:t>A good way to visualise our stress tolerance is with the ‘stress container’.</a:t>
            </a:r>
          </a:p>
        </p:txBody>
      </p:sp>
      <p:sp>
        <p:nvSpPr>
          <p:cNvPr id="4" name="Slide Number Placeholder 3"/>
          <p:cNvSpPr>
            <a:spLocks noGrp="1"/>
          </p:cNvSpPr>
          <p:nvPr>
            <p:ph type="sldNum" sz="quarter" idx="5"/>
          </p:nvPr>
        </p:nvSpPr>
        <p:spPr/>
        <p:txBody>
          <a:bodyPr/>
          <a:lstStyle/>
          <a:p>
            <a:fld id="{969EC4A7-22D5-4E35-AAB3-AE869A6F5509}" type="slidenum">
              <a:rPr lang="en-GB" smtClean="0"/>
              <a:t>15</a:t>
            </a:fld>
            <a:endParaRPr lang="en-GB"/>
          </a:p>
        </p:txBody>
      </p:sp>
    </p:spTree>
    <p:extLst>
      <p:ext uri="{BB962C8B-B14F-4D97-AF65-F5344CB8AC3E}">
        <p14:creationId xmlns:p14="http://schemas.microsoft.com/office/powerpoint/2010/main" val="325366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news is that now we know there is this balance, we can try to be more in tune with when we are getting ‘full up’ and take steps to open our release valve some more.</a:t>
            </a:r>
          </a:p>
          <a:p>
            <a:endParaRPr lang="en-GB" dirty="0"/>
          </a:p>
          <a:p>
            <a:r>
              <a:rPr lang="en-GB" dirty="0"/>
              <a:t>Was that useful? What did you think of that image?</a:t>
            </a:r>
          </a:p>
          <a:p>
            <a:endParaRPr lang="en-GB" dirty="0"/>
          </a:p>
          <a:p>
            <a:r>
              <a:rPr lang="en-GB" dirty="0"/>
              <a:t>What are your signals the container is getting full?</a:t>
            </a:r>
          </a:p>
          <a:p>
            <a:endParaRPr lang="en-GB" dirty="0"/>
          </a:p>
          <a:p>
            <a:r>
              <a:rPr lang="en-GB" dirty="0"/>
              <a:t>So what can we do to help the release valve? (next slide)</a:t>
            </a:r>
          </a:p>
        </p:txBody>
      </p:sp>
      <p:sp>
        <p:nvSpPr>
          <p:cNvPr id="4" name="Slide Number Placeholder 3"/>
          <p:cNvSpPr>
            <a:spLocks noGrp="1"/>
          </p:cNvSpPr>
          <p:nvPr>
            <p:ph type="sldNum" sz="quarter" idx="5"/>
          </p:nvPr>
        </p:nvSpPr>
        <p:spPr/>
        <p:txBody>
          <a:bodyPr/>
          <a:lstStyle/>
          <a:p>
            <a:fld id="{969EC4A7-22D5-4E35-AAB3-AE869A6F5509}" type="slidenum">
              <a:rPr lang="en-GB" smtClean="0"/>
              <a:t>16</a:t>
            </a:fld>
            <a:endParaRPr lang="en-GB"/>
          </a:p>
        </p:txBody>
      </p:sp>
    </p:spTree>
    <p:extLst>
      <p:ext uri="{BB962C8B-B14F-4D97-AF65-F5344CB8AC3E}">
        <p14:creationId xmlns:p14="http://schemas.microsoft.com/office/powerpoint/2010/main" val="411223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5471-6141-008B-1041-1134AF7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D9380-426E-E480-1540-A99C83204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148A4-AA60-309E-3719-E6B188FF32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pc="-38" dirty="0">
                <a:solidFill>
                  <a:srgbClr val="FFCD00"/>
                </a:solidFill>
              </a:rPr>
              <a:t>(Carers UK, Juggling Work and Care).  </a:t>
            </a:r>
            <a:endParaRPr lang="en-GB" sz="1800" spc="-38" dirty="0">
              <a:solidFill>
                <a:srgbClr val="FFC000"/>
              </a:solidFill>
            </a:endParaRPr>
          </a:p>
        </p:txBody>
      </p:sp>
      <p:sp>
        <p:nvSpPr>
          <p:cNvPr id="4" name="Slide Number Placeholder 3">
            <a:extLst>
              <a:ext uri="{FF2B5EF4-FFF2-40B4-BE49-F238E27FC236}">
                <a16:creationId xmlns:a16="http://schemas.microsoft.com/office/drawing/2014/main" id="{BDD28212-CA3B-912C-0ADD-D08C11A6E865}"/>
              </a:ext>
            </a:extLst>
          </p:cNvPr>
          <p:cNvSpPr>
            <a:spLocks noGrp="1"/>
          </p:cNvSpPr>
          <p:nvPr>
            <p:ph type="sldNum" sz="quarter" idx="5"/>
          </p:nvPr>
        </p:nvSpPr>
        <p:spPr/>
        <p:txBody>
          <a:bodyPr/>
          <a:lstStyle/>
          <a:p>
            <a:fld id="{A560EE81-6921-4FED-8765-2AA5369A5A9F}" type="slidenum">
              <a:rPr lang="en-GB" smtClean="0"/>
              <a:t>18</a:t>
            </a:fld>
            <a:endParaRPr lang="en-GB"/>
          </a:p>
        </p:txBody>
      </p:sp>
    </p:spTree>
    <p:extLst>
      <p:ext uri="{BB962C8B-B14F-4D97-AF65-F5344CB8AC3E}">
        <p14:creationId xmlns:p14="http://schemas.microsoft.com/office/powerpoint/2010/main" val="28434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828000" y="648000"/>
            <a:ext cx="11665994" cy="892552"/>
          </a:xfrm>
          <a:prstGeom prst="rect">
            <a:avLst/>
          </a:prstGeom>
        </p:spPr>
        <p:txBody>
          <a:bodyPr wrap="square" lIns="0" tIns="0" rIns="0" bIns="0">
            <a:spAutoFit/>
          </a:bodyPr>
          <a:lstStyle>
            <a:lvl1pPr>
              <a:defRPr b="1" i="0">
                <a:solidFill>
                  <a:srgbClr val="2E1847"/>
                </a:solidFill>
                <a:latin typeface="Century Gothic" panose="020B0502020202020204" pitchFamily="34" charset="0"/>
              </a:defRPr>
            </a:lvl1pPr>
          </a:lstStyle>
          <a:p>
            <a:r>
              <a:rPr lang="en-US"/>
              <a:t>Click to edit master title style</a:t>
            </a:r>
            <a:endParaRPr/>
          </a:p>
        </p:txBody>
      </p:sp>
      <p:sp>
        <p:nvSpPr>
          <p:cNvPr id="3" name="Holder 3"/>
          <p:cNvSpPr>
            <a:spLocks noGrp="1"/>
          </p:cNvSpPr>
          <p:nvPr>
            <p:ph type="subTitle" idx="4"/>
          </p:nvPr>
        </p:nvSpPr>
        <p:spPr>
          <a:xfrm>
            <a:off x="2016682" y="4235198"/>
            <a:ext cx="9411177" cy="276999"/>
          </a:xfrm>
          <a:prstGeom prst="rect">
            <a:avLst/>
          </a:prstGeom>
        </p:spPr>
        <p:txBody>
          <a:bodyPr wrap="square" lIns="0" tIns="0" rIns="0" bIns="0">
            <a:spAutoFit/>
          </a:bodyPr>
          <a:lstStyle>
            <a:lvl1pPr>
              <a:defRPr>
                <a:solidFill>
                  <a:srgbClr val="2E1847"/>
                </a:solidFill>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58833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1B2D-5270-B5AB-F258-5444E4CE1648}"/>
              </a:ext>
            </a:extLst>
          </p:cNvPr>
          <p:cNvSpPr>
            <a:spLocks noGrp="1"/>
          </p:cNvSpPr>
          <p:nvPr>
            <p:ph type="ctrTitle"/>
          </p:nvPr>
        </p:nvSpPr>
        <p:spPr>
          <a:xfrm>
            <a:off x="1680567" y="1834511"/>
            <a:ext cx="10083404" cy="2036198"/>
          </a:xfrm>
        </p:spPr>
        <p:txBody>
          <a:bodyPr anchor="b"/>
          <a:lstStyle>
            <a:lvl1pPr algn="ctr">
              <a:defRPr sz="6616"/>
            </a:lvl1pPr>
          </a:lstStyle>
          <a:p>
            <a:r>
              <a:rPr lang="en-US"/>
              <a:t>Click to edit Master title style</a:t>
            </a:r>
            <a:endParaRPr lang="en-GB"/>
          </a:p>
        </p:txBody>
      </p:sp>
      <p:sp>
        <p:nvSpPr>
          <p:cNvPr id="3" name="Subtitle 2">
            <a:extLst>
              <a:ext uri="{FF2B5EF4-FFF2-40B4-BE49-F238E27FC236}">
                <a16:creationId xmlns:a16="http://schemas.microsoft.com/office/drawing/2014/main" id="{9252018F-78F7-C337-2A8E-0723AAC8D552}"/>
              </a:ext>
            </a:extLst>
          </p:cNvPr>
          <p:cNvSpPr>
            <a:spLocks noGrp="1"/>
          </p:cNvSpPr>
          <p:nvPr>
            <p:ph type="subTitle" idx="1"/>
          </p:nvPr>
        </p:nvSpPr>
        <p:spPr>
          <a:xfrm>
            <a:off x="1680567" y="3972247"/>
            <a:ext cx="10083404" cy="407163"/>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89D8E9-1FF2-0FEE-D175-B20F7F8491C2}"/>
              </a:ext>
            </a:extLst>
          </p:cNvPr>
          <p:cNvSpPr>
            <a:spLocks noGrp="1"/>
          </p:cNvSpPr>
          <p:nvPr>
            <p:ph type="dt" sz="half" idx="10"/>
          </p:nvPr>
        </p:nvSpPr>
        <p:spPr/>
        <p:txBody>
          <a:bodyPr/>
          <a:lstStyle/>
          <a:p>
            <a:fld id="{D9A848A4-88B4-4BAE-82C2-F41B43618AC6}" type="datetimeFigureOut">
              <a:rPr lang="en-GB" smtClean="0"/>
              <a:t>07/10/2025</a:t>
            </a:fld>
            <a:endParaRPr lang="en-GB"/>
          </a:p>
        </p:txBody>
      </p:sp>
      <p:sp>
        <p:nvSpPr>
          <p:cNvPr id="5" name="Footer Placeholder 4">
            <a:extLst>
              <a:ext uri="{FF2B5EF4-FFF2-40B4-BE49-F238E27FC236}">
                <a16:creationId xmlns:a16="http://schemas.microsoft.com/office/drawing/2014/main" id="{97F9ADED-7448-5864-B0F1-2660767E3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92B20-2DB3-8C24-29F0-C87C669D70F3}"/>
              </a:ext>
            </a:extLst>
          </p:cNvPr>
          <p:cNvSpPr>
            <a:spLocks noGrp="1"/>
          </p:cNvSpPr>
          <p:nvPr>
            <p:ph type="sldNum" sz="quarter" idx="12"/>
          </p:nvPr>
        </p:nvSpPr>
        <p:spPr/>
        <p:txBody>
          <a:bodyPr/>
          <a:lstStyle/>
          <a:p>
            <a:fld id="{552D500B-D06D-41E8-957C-6558D3D5B15B}" type="slidenum">
              <a:rPr lang="en-GB" smtClean="0"/>
              <a:t>‹#›</a:t>
            </a:fld>
            <a:endParaRPr lang="en-GB"/>
          </a:p>
        </p:txBody>
      </p:sp>
    </p:spTree>
    <p:extLst>
      <p:ext uri="{BB962C8B-B14F-4D97-AF65-F5344CB8AC3E}">
        <p14:creationId xmlns:p14="http://schemas.microsoft.com/office/powerpoint/2010/main" val="271448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665948" y="1226969"/>
            <a:ext cx="10112640" cy="1122167"/>
          </a:xfrm>
        </p:spPr>
        <p:txBody>
          <a:bodyPr lIns="0" tIns="0" rIns="0" bIns="0"/>
          <a:lstStyle>
            <a:lvl1pPr>
              <a:defRPr sz="7292" b="1" i="0">
                <a:solidFill>
                  <a:schemeClr val="bg1"/>
                </a:solidFill>
                <a:latin typeface="Arial Rounded MT Bold"/>
                <a:cs typeface="Arial Rounded MT Bold"/>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8982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28000" y="648000"/>
            <a:ext cx="10112640" cy="1122167"/>
          </a:xfrm>
        </p:spPr>
        <p:txBody>
          <a:bodyPr lIns="0" tIns="0" rIns="0" bIns="0"/>
          <a:lstStyle>
            <a:lvl1pPr>
              <a:defRPr sz="7292" b="1" i="0">
                <a:solidFill>
                  <a:schemeClr val="bg1"/>
                </a:solidFill>
                <a:latin typeface="Arial Rounded MT Bold"/>
                <a:cs typeface="Arial Rounded MT Bold"/>
              </a:defRPr>
            </a:lvl1pPr>
          </a:lstStyle>
          <a:p>
            <a:r>
              <a:rPr lang="en-US"/>
              <a:t>Click to edit Master title style</a:t>
            </a:r>
            <a:endParaRPr/>
          </a:p>
        </p:txBody>
      </p:sp>
      <p:sp>
        <p:nvSpPr>
          <p:cNvPr id="3" name="Holder 3"/>
          <p:cNvSpPr>
            <a:spLocks noGrp="1"/>
          </p:cNvSpPr>
          <p:nvPr>
            <p:ph sz="half" idx="2"/>
          </p:nvPr>
        </p:nvSpPr>
        <p:spPr>
          <a:xfrm>
            <a:off x="672229" y="1739458"/>
            <a:ext cx="5848374"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923939" y="1739458"/>
            <a:ext cx="5848374"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05352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28000" y="648000"/>
            <a:ext cx="10112640" cy="1122167"/>
          </a:xfrm>
        </p:spPr>
        <p:txBody>
          <a:bodyPr lIns="0" tIns="0" rIns="0" bIns="0"/>
          <a:lstStyle>
            <a:lvl1pPr>
              <a:defRPr sz="7292" b="1" i="0">
                <a:solidFill>
                  <a:schemeClr val="bg1"/>
                </a:solidFill>
                <a:latin typeface="Arial Rounded MT Bold"/>
                <a:cs typeface="Arial Rounded MT Bold"/>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04034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5492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4355156">
            <a:off x="7870718" y="-1243509"/>
            <a:ext cx="8325011" cy="7761559"/>
          </a:xfrm>
          <a:prstGeom prst="rect">
            <a:avLst/>
          </a:prstGeom>
        </p:spPr>
      </p:pic>
      <p:pic>
        <p:nvPicPr>
          <p:cNvPr id="8" name="Picture 7">
            <a:extLst>
              <a:ext uri="{FF2B5EF4-FFF2-40B4-BE49-F238E27FC236}">
                <a16:creationId xmlns:a16="http://schemas.microsoft.com/office/drawing/2014/main" id="{2D9DE279-89FD-45B3-9196-5AFD94F99C3A}"/>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rot="14355156">
            <a:off x="7870718" y="-1243509"/>
            <a:ext cx="8325011" cy="7761559"/>
          </a:xfrm>
          <a:prstGeom prst="rect">
            <a:avLst/>
          </a:prstGeom>
        </p:spPr>
      </p:pic>
    </p:spTree>
    <p:extLst>
      <p:ext uri="{BB962C8B-B14F-4D97-AF65-F5344CB8AC3E}">
        <p14:creationId xmlns:p14="http://schemas.microsoft.com/office/powerpoint/2010/main" val="384208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3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pic>
        <p:nvPicPr>
          <p:cNvPr id="5" name="Picture 4" descr="Icon&#10;&#10;Description automatically generated with low confidence">
            <a:extLst>
              <a:ext uri="{FF2B5EF4-FFF2-40B4-BE49-F238E27FC236}">
                <a16:creationId xmlns:a16="http://schemas.microsoft.com/office/drawing/2014/main" id="{DB568567-8055-4282-2E7E-A72C0320E0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629" y="6080400"/>
            <a:ext cx="3114000" cy="945792"/>
          </a:xfrm>
          <a:prstGeom prst="rect">
            <a:avLst/>
          </a:prstGeom>
        </p:spPr>
      </p:pic>
    </p:spTree>
    <p:extLst>
      <p:ext uri="{BB962C8B-B14F-4D97-AF65-F5344CB8AC3E}">
        <p14:creationId xmlns:p14="http://schemas.microsoft.com/office/powerpoint/2010/main" val="364470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56AF9C25-6564-68A3-DDAB-3734ED1304A4}"/>
              </a:ext>
            </a:extLst>
          </p:cNvPr>
          <p:cNvSpPr txBox="1"/>
          <p:nvPr userDrawn="1"/>
        </p:nvSpPr>
        <p:spPr>
          <a:xfrm>
            <a:off x="828000" y="3147206"/>
            <a:ext cx="3998182" cy="2911759"/>
          </a:xfrm>
          <a:prstGeom prst="rect">
            <a:avLst/>
          </a:prstGeom>
        </p:spPr>
        <p:txBody>
          <a:bodyPr vert="horz" wrap="square" lIns="0" tIns="0" rIns="0" bIns="0" rtlCol="0">
            <a:spAutoFit/>
          </a:bodyPr>
          <a:lstStyle/>
          <a:p>
            <a:pPr marL="0" marR="221951">
              <a:lnSpc>
                <a:spcPct val="100000"/>
              </a:lnSpc>
              <a:spcBef>
                <a:spcPts val="0"/>
              </a:spcBef>
            </a:pPr>
            <a:r>
              <a:rPr lang="en-GB" sz="2577" b="1" spc="50" dirty="0">
                <a:solidFill>
                  <a:srgbClr val="2E1847"/>
                </a:solidFill>
                <a:latin typeface="Century Gothic" panose="020B0502020202020204" pitchFamily="34" charset="0"/>
                <a:cs typeface="Arial"/>
              </a:rPr>
              <a:t>Caring Together</a:t>
            </a:r>
          </a:p>
          <a:p>
            <a:pPr marL="0" marR="221951">
              <a:lnSpc>
                <a:spcPct val="100000"/>
              </a:lnSpc>
              <a:spcBef>
                <a:spcPts val="0"/>
              </a:spcBef>
            </a:pPr>
            <a:r>
              <a:rPr lang="en-GB" sz="2577" spc="50" dirty="0">
                <a:solidFill>
                  <a:srgbClr val="2E1847"/>
                </a:solidFill>
                <a:latin typeface="Century Gothic" panose="020B0502020202020204" pitchFamily="34" charset="0"/>
                <a:cs typeface="Arial"/>
              </a:rPr>
              <a:t>L D H House</a:t>
            </a:r>
            <a:br>
              <a:rPr lang="en-GB" sz="2577" spc="6" dirty="0">
                <a:solidFill>
                  <a:srgbClr val="2E1847"/>
                </a:solidFill>
                <a:latin typeface="Century Gothic" panose="020B0502020202020204" pitchFamily="34" charset="0"/>
                <a:cs typeface="Arial"/>
              </a:rPr>
            </a:br>
            <a:r>
              <a:rPr lang="en-GB" sz="2577" spc="38" dirty="0">
                <a:solidFill>
                  <a:srgbClr val="2E1847"/>
                </a:solidFill>
                <a:latin typeface="Century Gothic" panose="020B0502020202020204" pitchFamily="34" charset="0"/>
                <a:cs typeface="Arial"/>
              </a:rPr>
              <a:t>Parsons Green</a:t>
            </a:r>
            <a:br>
              <a:rPr lang="en-GB" sz="2577" dirty="0">
                <a:solidFill>
                  <a:srgbClr val="2E1847"/>
                </a:solidFill>
                <a:latin typeface="Century Gothic" panose="020B0502020202020204" pitchFamily="34" charset="0"/>
                <a:cs typeface="Arial"/>
              </a:rPr>
            </a:br>
            <a:r>
              <a:rPr lang="en-GB" sz="2577" dirty="0">
                <a:solidFill>
                  <a:srgbClr val="2E1847"/>
                </a:solidFill>
                <a:latin typeface="Century Gothic" panose="020B0502020202020204" pitchFamily="34" charset="0"/>
                <a:cs typeface="Arial"/>
              </a:rPr>
              <a:t>S</a:t>
            </a:r>
            <a:r>
              <a:rPr sz="2577" dirty="0">
                <a:solidFill>
                  <a:srgbClr val="2E1847"/>
                </a:solidFill>
                <a:latin typeface="Century Gothic" panose="020B0502020202020204" pitchFamily="34" charset="0"/>
                <a:cs typeface="Arial"/>
              </a:rPr>
              <a:t>t </a:t>
            </a:r>
            <a:r>
              <a:rPr sz="2577" spc="-13" dirty="0">
                <a:solidFill>
                  <a:srgbClr val="2E1847"/>
                </a:solidFill>
                <a:latin typeface="Century Gothic" panose="020B0502020202020204" pitchFamily="34" charset="0"/>
                <a:cs typeface="Arial"/>
              </a:rPr>
              <a:t>Ives</a:t>
            </a:r>
            <a:br>
              <a:rPr lang="en-GB" sz="2577" spc="-13" dirty="0">
                <a:solidFill>
                  <a:srgbClr val="2E1847"/>
                </a:solidFill>
                <a:latin typeface="Century Gothic" panose="020B0502020202020204" pitchFamily="34" charset="0"/>
                <a:cs typeface="Arial"/>
              </a:rPr>
            </a:br>
            <a:r>
              <a:rPr sz="2577" spc="-19" dirty="0">
                <a:solidFill>
                  <a:srgbClr val="2E1847"/>
                </a:solidFill>
                <a:latin typeface="Century Gothic" panose="020B0502020202020204" pitchFamily="34" charset="0"/>
                <a:cs typeface="Arial"/>
              </a:rPr>
              <a:t>PE27</a:t>
            </a:r>
            <a:r>
              <a:rPr sz="2577" spc="25" dirty="0">
                <a:solidFill>
                  <a:srgbClr val="2E1847"/>
                </a:solidFill>
                <a:latin typeface="Century Gothic" panose="020B0502020202020204" pitchFamily="34" charset="0"/>
                <a:cs typeface="Arial"/>
              </a:rPr>
              <a:t> </a:t>
            </a:r>
            <a:r>
              <a:rPr sz="2577" spc="-19" dirty="0">
                <a:solidFill>
                  <a:srgbClr val="2E1847"/>
                </a:solidFill>
                <a:latin typeface="Century Gothic" panose="020B0502020202020204" pitchFamily="34" charset="0"/>
                <a:cs typeface="Arial"/>
              </a:rPr>
              <a:t>4</a:t>
            </a:r>
            <a:r>
              <a:rPr lang="en-GB" sz="2577" spc="-19" dirty="0">
                <a:solidFill>
                  <a:srgbClr val="2E1847"/>
                </a:solidFill>
                <a:latin typeface="Century Gothic" panose="020B0502020202020204" pitchFamily="34" charset="0"/>
                <a:cs typeface="Arial"/>
              </a:rPr>
              <a:t>AA</a:t>
            </a:r>
            <a:endParaRPr sz="2577" dirty="0">
              <a:solidFill>
                <a:srgbClr val="2E1847"/>
              </a:solidFill>
              <a:latin typeface="Century Gothic" panose="020B0502020202020204" pitchFamily="34" charset="0"/>
              <a:cs typeface="Arial"/>
            </a:endParaRPr>
          </a:p>
          <a:p>
            <a:pPr>
              <a:lnSpc>
                <a:spcPct val="100000"/>
              </a:lnSpc>
            </a:pPr>
            <a:endParaRPr lang="en-GB" sz="3018" dirty="0">
              <a:latin typeface="Century Gothic" panose="020B0502020202020204" pitchFamily="34" charset="0"/>
              <a:cs typeface="Times New Roman"/>
            </a:endParaRPr>
          </a:p>
          <a:p>
            <a:pPr>
              <a:lnSpc>
                <a:spcPct val="100000"/>
              </a:lnSpc>
            </a:pPr>
            <a:endParaRPr sz="3018" dirty="0">
              <a:latin typeface="Century Gothic" panose="020B0502020202020204" pitchFamily="34" charset="0"/>
              <a:cs typeface="Times New Roman"/>
            </a:endParaRPr>
          </a:p>
        </p:txBody>
      </p:sp>
      <p:grpSp>
        <p:nvGrpSpPr>
          <p:cNvPr id="11" name="Group 10">
            <a:extLst>
              <a:ext uri="{FF2B5EF4-FFF2-40B4-BE49-F238E27FC236}">
                <a16:creationId xmlns:a16="http://schemas.microsoft.com/office/drawing/2014/main" id="{93E34C0B-6B69-7830-EE96-8A8CBE5C8D37}"/>
              </a:ext>
            </a:extLst>
          </p:cNvPr>
          <p:cNvGrpSpPr>
            <a:grpSpLocks noChangeAspect="1"/>
          </p:cNvGrpSpPr>
          <p:nvPr userDrawn="1"/>
        </p:nvGrpSpPr>
        <p:grpSpPr>
          <a:xfrm>
            <a:off x="828000" y="5262358"/>
            <a:ext cx="1523293" cy="396000"/>
            <a:chOff x="1063649" y="3933825"/>
            <a:chExt cx="908518" cy="236181"/>
          </a:xfrm>
        </p:grpSpPr>
        <p:sp>
          <p:nvSpPr>
            <p:cNvPr id="12" name="bk object 23">
              <a:extLst>
                <a:ext uri="{FF2B5EF4-FFF2-40B4-BE49-F238E27FC236}">
                  <a16:creationId xmlns:a16="http://schemas.microsoft.com/office/drawing/2014/main" id="{F8FC6D27-506C-A076-01DE-3E8FDA0A220B}"/>
                </a:ext>
              </a:extLst>
            </p:cNvPr>
            <p:cNvSpPr/>
            <p:nvPr/>
          </p:nvSpPr>
          <p:spPr>
            <a:xfrm>
              <a:off x="1399107" y="3933832"/>
              <a:ext cx="237600" cy="236156"/>
            </a:xfrm>
            <a:prstGeom prst="rect">
              <a:avLst/>
            </a:prstGeom>
            <a:blipFill>
              <a:blip r:embed="rId2" cstate="print"/>
              <a:stretch>
                <a:fillRect/>
              </a:stretch>
            </a:blipFill>
          </p:spPr>
          <p:txBody>
            <a:bodyPr wrap="square" lIns="0" tIns="0" rIns="0" bIns="0" rtlCol="0"/>
            <a:lstStyle/>
            <a:p>
              <a:endParaRPr sz="2263"/>
            </a:p>
          </p:txBody>
        </p:sp>
        <p:sp>
          <p:nvSpPr>
            <p:cNvPr id="15" name="bk object 24">
              <a:extLst>
                <a:ext uri="{FF2B5EF4-FFF2-40B4-BE49-F238E27FC236}">
                  <a16:creationId xmlns:a16="http://schemas.microsoft.com/office/drawing/2014/main" id="{6499F35C-AB4A-A0B3-FC38-66A4A256F065}"/>
                </a:ext>
              </a:extLst>
            </p:cNvPr>
            <p:cNvSpPr/>
            <p:nvPr/>
          </p:nvSpPr>
          <p:spPr>
            <a:xfrm>
              <a:off x="1063649" y="3933832"/>
              <a:ext cx="237600" cy="236156"/>
            </a:xfrm>
            <a:prstGeom prst="rect">
              <a:avLst/>
            </a:prstGeom>
            <a:blipFill>
              <a:blip r:embed="rId3" cstate="print"/>
              <a:stretch>
                <a:fillRect/>
              </a:stretch>
            </a:blipFill>
          </p:spPr>
          <p:txBody>
            <a:bodyPr wrap="square" lIns="0" tIns="0" rIns="0" bIns="0" rtlCol="0"/>
            <a:lstStyle/>
            <a:p>
              <a:endParaRPr sz="2263"/>
            </a:p>
          </p:txBody>
        </p:sp>
        <p:sp>
          <p:nvSpPr>
            <p:cNvPr id="16" name="bk object 25">
              <a:extLst>
                <a:ext uri="{FF2B5EF4-FFF2-40B4-BE49-F238E27FC236}">
                  <a16:creationId xmlns:a16="http://schemas.microsoft.com/office/drawing/2014/main" id="{13520C80-6AC2-3F6B-9638-5DAA1F851F54}"/>
                </a:ext>
              </a:extLst>
            </p:cNvPr>
            <p:cNvSpPr/>
            <p:nvPr/>
          </p:nvSpPr>
          <p:spPr>
            <a:xfrm>
              <a:off x="1734567" y="3933825"/>
              <a:ext cx="237600" cy="236181"/>
            </a:xfrm>
            <a:prstGeom prst="rect">
              <a:avLst/>
            </a:prstGeom>
            <a:blipFill>
              <a:blip r:embed="rId4" cstate="print"/>
              <a:stretch>
                <a:fillRect/>
              </a:stretch>
            </a:blipFill>
          </p:spPr>
          <p:txBody>
            <a:bodyPr wrap="square" lIns="0" tIns="0" rIns="0" bIns="0" rtlCol="0"/>
            <a:lstStyle/>
            <a:p>
              <a:endParaRPr sz="2263"/>
            </a:p>
          </p:txBody>
        </p:sp>
      </p:grpSp>
      <p:sp>
        <p:nvSpPr>
          <p:cNvPr id="17" name="object 2">
            <a:extLst>
              <a:ext uri="{FF2B5EF4-FFF2-40B4-BE49-F238E27FC236}">
                <a16:creationId xmlns:a16="http://schemas.microsoft.com/office/drawing/2014/main" id="{FEF3C0A0-7DF0-1781-1340-BF2DC25FFC22}"/>
              </a:ext>
            </a:extLst>
          </p:cNvPr>
          <p:cNvSpPr txBox="1"/>
          <p:nvPr userDrawn="1"/>
        </p:nvSpPr>
        <p:spPr>
          <a:xfrm>
            <a:off x="828000" y="5842942"/>
            <a:ext cx="4382101" cy="1189749"/>
          </a:xfrm>
          <a:prstGeom prst="rect">
            <a:avLst/>
          </a:prstGeom>
        </p:spPr>
        <p:txBody>
          <a:bodyPr vert="horz" wrap="square" lIns="0" tIns="0" rIns="0" bIns="0" rtlCol="0">
            <a:spAutoFit/>
          </a:bodyPr>
          <a:lstStyle/>
          <a:p>
            <a:pPr marL="0" marR="6387">
              <a:lnSpc>
                <a:spcPct val="100000"/>
              </a:lnSpc>
              <a:spcBef>
                <a:spcPts val="0"/>
              </a:spcBef>
            </a:pPr>
            <a:r>
              <a:rPr lang="en-GB" sz="2577" b="0" spc="-19">
                <a:solidFill>
                  <a:srgbClr val="2E1847"/>
                </a:solidFill>
                <a:latin typeface="Century Gothic" panose="020B0502020202020204" pitchFamily="34" charset="0"/>
                <a:cs typeface="Arial Rounded MT Bold"/>
              </a:rPr>
              <a:t>0345 241 0954</a:t>
            </a:r>
            <a:br>
              <a:rPr lang="en-GB" sz="2577" b="0" spc="-19">
                <a:solidFill>
                  <a:srgbClr val="2E1847"/>
                </a:solidFill>
                <a:latin typeface="Century Gothic" panose="020B0502020202020204" pitchFamily="34" charset="0"/>
                <a:cs typeface="Arial Rounded MT Bold"/>
              </a:rPr>
            </a:br>
            <a:r>
              <a:rPr lang="en-GB" sz="2577" b="0" spc="-19">
                <a:solidFill>
                  <a:srgbClr val="2E1847"/>
                </a:solidFill>
                <a:latin typeface="Century Gothic" panose="020B0502020202020204" pitchFamily="34" charset="0"/>
                <a:cs typeface="Arial Rounded MT Bold"/>
              </a:rPr>
              <a:t>hello@caringtogether.org</a:t>
            </a:r>
            <a:br>
              <a:rPr lang="en-GB" sz="2577" b="0" spc="-19">
                <a:solidFill>
                  <a:srgbClr val="2E1847"/>
                </a:solidFill>
                <a:latin typeface="Century Gothic" panose="020B0502020202020204" pitchFamily="34" charset="0"/>
                <a:cs typeface="Arial Rounded MT Bold"/>
              </a:rPr>
            </a:br>
            <a:r>
              <a:rPr lang="en-GB" sz="2577" b="0" spc="-19">
                <a:solidFill>
                  <a:srgbClr val="2E1847"/>
                </a:solidFill>
                <a:latin typeface="Century Gothic" panose="020B0502020202020204" pitchFamily="34" charset="0"/>
                <a:cs typeface="Arial Rounded MT Bold"/>
              </a:rPr>
              <a:t>caringtogether.org</a:t>
            </a:r>
          </a:p>
        </p:txBody>
      </p:sp>
      <p:sp>
        <p:nvSpPr>
          <p:cNvPr id="29" name="object 2">
            <a:extLst>
              <a:ext uri="{FF2B5EF4-FFF2-40B4-BE49-F238E27FC236}">
                <a16:creationId xmlns:a16="http://schemas.microsoft.com/office/drawing/2014/main" id="{63EBCED6-51B5-528C-79F3-EF96D20A866C}"/>
              </a:ext>
            </a:extLst>
          </p:cNvPr>
          <p:cNvSpPr txBox="1"/>
          <p:nvPr userDrawn="1"/>
        </p:nvSpPr>
        <p:spPr>
          <a:xfrm>
            <a:off x="6578253" y="3147206"/>
            <a:ext cx="6480719" cy="384721"/>
          </a:xfrm>
          <a:prstGeom prst="rect">
            <a:avLst/>
          </a:prstGeom>
        </p:spPr>
        <p:txBody>
          <a:bodyPr vert="horz" wrap="square" lIns="0" tIns="0" rIns="0" bIns="0" rtlCol="0">
            <a:spAutoFit/>
          </a:bodyPr>
          <a:lstStyle/>
          <a:p>
            <a:pPr marL="0" marR="221951">
              <a:lnSpc>
                <a:spcPct val="100000"/>
              </a:lnSpc>
              <a:spcBef>
                <a:spcPts val="0"/>
              </a:spcBef>
            </a:pPr>
            <a:r>
              <a:rPr lang="en-GB" sz="2500" b="1" spc="50" dirty="0">
                <a:solidFill>
                  <a:srgbClr val="2E1847"/>
                </a:solidFill>
                <a:latin typeface="Century Gothic" panose="020B0502020202020204" pitchFamily="34" charset="0"/>
                <a:cs typeface="Arial"/>
              </a:rPr>
              <a:t>Carers Matter Norfolk</a:t>
            </a:r>
            <a:endPar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0" name="Picture 29" descr="Logo&#10;&#10;Description automatically generated with medium confidence">
            <a:extLst>
              <a:ext uri="{FF2B5EF4-FFF2-40B4-BE49-F238E27FC236}">
                <a16:creationId xmlns:a16="http://schemas.microsoft.com/office/drawing/2014/main" id="{D411F00E-6C87-7CE5-BAEE-CFB851935B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78253" y="1797103"/>
            <a:ext cx="2458660" cy="1319912"/>
          </a:xfrm>
          <a:prstGeom prst="rect">
            <a:avLst/>
          </a:prstGeom>
        </p:spPr>
      </p:pic>
      <p:grpSp>
        <p:nvGrpSpPr>
          <p:cNvPr id="31" name="Group 30">
            <a:extLst>
              <a:ext uri="{FF2B5EF4-FFF2-40B4-BE49-F238E27FC236}">
                <a16:creationId xmlns:a16="http://schemas.microsoft.com/office/drawing/2014/main" id="{FA127607-AF29-8AD9-A2F1-D4EC23257EEE}"/>
              </a:ext>
            </a:extLst>
          </p:cNvPr>
          <p:cNvGrpSpPr/>
          <p:nvPr userDrawn="1"/>
        </p:nvGrpSpPr>
        <p:grpSpPr>
          <a:xfrm>
            <a:off x="6578253" y="3750202"/>
            <a:ext cx="960834" cy="395958"/>
            <a:chOff x="6578253" y="3750202"/>
            <a:chExt cx="960834" cy="395958"/>
          </a:xfrm>
        </p:grpSpPr>
        <p:sp>
          <p:nvSpPr>
            <p:cNvPr id="32" name="bk object 23">
              <a:extLst>
                <a:ext uri="{FF2B5EF4-FFF2-40B4-BE49-F238E27FC236}">
                  <a16:creationId xmlns:a16="http://schemas.microsoft.com/office/drawing/2014/main" id="{E7FDA4BB-6269-4723-7B77-6178EED073BF}"/>
                </a:ext>
              </a:extLst>
            </p:cNvPr>
            <p:cNvSpPr/>
            <p:nvPr/>
          </p:nvSpPr>
          <p:spPr>
            <a:xfrm>
              <a:off x="7140708" y="3750202"/>
              <a:ext cx="398379" cy="395958"/>
            </a:xfrm>
            <a:prstGeom prst="rect">
              <a:avLst/>
            </a:prstGeom>
            <a:blipFill>
              <a:blip r:embed="rId2" cstate="print"/>
              <a:stretch>
                <a:fillRect/>
              </a:stretch>
            </a:blipFill>
          </p:spPr>
          <p:txBody>
            <a:bodyPr wrap="square" lIns="0" tIns="0" rIns="0" bIns="0" rtlCol="0"/>
            <a:lstStyle/>
            <a:p>
              <a:endParaRPr sz="2263"/>
            </a:p>
          </p:txBody>
        </p:sp>
        <p:sp>
          <p:nvSpPr>
            <p:cNvPr id="33" name="bk object 24">
              <a:extLst>
                <a:ext uri="{FF2B5EF4-FFF2-40B4-BE49-F238E27FC236}">
                  <a16:creationId xmlns:a16="http://schemas.microsoft.com/office/drawing/2014/main" id="{31547E8C-C320-02BB-6E28-12A2E5AED92C}"/>
                </a:ext>
              </a:extLst>
            </p:cNvPr>
            <p:cNvSpPr/>
            <p:nvPr/>
          </p:nvSpPr>
          <p:spPr>
            <a:xfrm>
              <a:off x="6578253" y="3750202"/>
              <a:ext cx="398379" cy="395958"/>
            </a:xfrm>
            <a:prstGeom prst="rect">
              <a:avLst/>
            </a:prstGeom>
            <a:blipFill>
              <a:blip r:embed="rId3" cstate="print"/>
              <a:stretch>
                <a:fillRect/>
              </a:stretch>
            </a:blipFill>
          </p:spPr>
          <p:txBody>
            <a:bodyPr wrap="square" lIns="0" tIns="0" rIns="0" bIns="0" rtlCol="0"/>
            <a:lstStyle/>
            <a:p>
              <a:endParaRPr sz="2263"/>
            </a:p>
          </p:txBody>
        </p:sp>
      </p:grpSp>
      <p:pic>
        <p:nvPicPr>
          <p:cNvPr id="34" name="Picture 33">
            <a:extLst>
              <a:ext uri="{FF2B5EF4-FFF2-40B4-BE49-F238E27FC236}">
                <a16:creationId xmlns:a16="http://schemas.microsoft.com/office/drawing/2014/main" id="{B75AB784-CE83-0882-8187-95053E5FFA6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828000" y="1797103"/>
            <a:ext cx="2700000" cy="1030264"/>
          </a:xfrm>
          <a:prstGeom prst="rect">
            <a:avLst/>
          </a:prstGeom>
        </p:spPr>
      </p:pic>
      <p:pic>
        <p:nvPicPr>
          <p:cNvPr id="35" name="Picture 34" descr="Text&#10;&#10;Description automatically generated">
            <a:extLst>
              <a:ext uri="{FF2B5EF4-FFF2-40B4-BE49-F238E27FC236}">
                <a16:creationId xmlns:a16="http://schemas.microsoft.com/office/drawing/2014/main" id="{EAC9CB2D-BED0-93D2-F62F-7AEAB717D5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43339" y="6013793"/>
            <a:ext cx="1705001" cy="1080000"/>
          </a:xfrm>
          <a:prstGeom prst="rect">
            <a:avLst/>
          </a:prstGeom>
        </p:spPr>
      </p:pic>
      <p:sp>
        <p:nvSpPr>
          <p:cNvPr id="39" name="object 2">
            <a:extLst>
              <a:ext uri="{FF2B5EF4-FFF2-40B4-BE49-F238E27FC236}">
                <a16:creationId xmlns:a16="http://schemas.microsoft.com/office/drawing/2014/main" id="{8A048454-5D7B-EFD8-FF34-3B13FA30BB46}"/>
              </a:ext>
            </a:extLst>
          </p:cNvPr>
          <p:cNvSpPr txBox="1"/>
          <p:nvPr userDrawn="1"/>
        </p:nvSpPr>
        <p:spPr>
          <a:xfrm>
            <a:off x="6578253" y="4330774"/>
            <a:ext cx="7206270" cy="1538883"/>
          </a:xfrm>
          <a:prstGeom prst="rect">
            <a:avLst/>
          </a:prstGeom>
        </p:spPr>
        <p:txBody>
          <a:bodyPr vert="horz" wrap="square" lIns="0" tIns="0" rIns="0" bIns="0" rtlCol="0">
            <a:spAutoFit/>
          </a:bodyPr>
          <a:lstStyle/>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Call the advice line on 0800 083 1148</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Monday to Friday 9am-5pm</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info@carersmatternorfolk.org.uk</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carersmatternorfolk.org.uk</a:t>
            </a:r>
            <a:endParaRPr lang="en-GB" sz="2500" dirty="0">
              <a:latin typeface="Century Gothic" panose="020B0502020202020204" pitchFamily="34" charset="0"/>
              <a:cs typeface="Times New Roman"/>
            </a:endParaRPr>
          </a:p>
        </p:txBody>
      </p:sp>
    </p:spTree>
    <p:extLst>
      <p:ext uri="{BB962C8B-B14F-4D97-AF65-F5344CB8AC3E}">
        <p14:creationId xmlns:p14="http://schemas.microsoft.com/office/powerpoint/2010/main" val="125974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571143" y="7033452"/>
            <a:ext cx="4302252" cy="215444"/>
          </a:xfrm>
        </p:spPr>
        <p:txBody>
          <a:bodyPr lIns="0" tIns="0" rIns="0" bIns="0"/>
          <a:lstStyle>
            <a:lvl1pPr algn="ctr">
              <a:defRPr sz="1400">
                <a:solidFill>
                  <a:schemeClr val="tx1">
                    <a:tint val="75000"/>
                  </a:schemeClr>
                </a:solidFill>
                <a:latin typeface="Century Gothic" panose="020B0502020202020204" pitchFamily="34" charset="0"/>
              </a:defRPr>
            </a:lvl1pPr>
          </a:lstStyle>
          <a:p>
            <a:endParaRPr lang="en-GB" sz="1400"/>
          </a:p>
        </p:txBody>
      </p:sp>
      <p:sp>
        <p:nvSpPr>
          <p:cNvPr id="3" name="Holder 3"/>
          <p:cNvSpPr>
            <a:spLocks noGrp="1"/>
          </p:cNvSpPr>
          <p:nvPr>
            <p:ph type="dt" sz="half" idx="6"/>
          </p:nvPr>
        </p:nvSpPr>
        <p:spPr>
          <a:xfrm>
            <a:off x="672227" y="7033452"/>
            <a:ext cx="3092244" cy="246221"/>
          </a:xfrm>
        </p:spPr>
        <p:txBody>
          <a:bodyPr lIns="0" tIns="0" rIns="0" bIns="0"/>
          <a:lstStyle>
            <a:lvl1pPr algn="l">
              <a:defRPr sz="1600">
                <a:solidFill>
                  <a:schemeClr val="tx1">
                    <a:tint val="75000"/>
                  </a:schemeClr>
                </a:solidFill>
                <a:latin typeface="Century Gothic" panose="020B0502020202020204" pitchFamily="34" charset="0"/>
              </a:defRPr>
            </a:lvl1pPr>
          </a:lstStyle>
          <a:p>
            <a:fld id="{1D8BD707-D9CF-40AE-B4C6-C98DA3205C09}" type="datetimeFigureOut">
              <a:rPr lang="en-US" smtClean="0"/>
              <a:pPr/>
              <a:t>10/7/2025</a:t>
            </a:fld>
            <a:endParaRPr lang="en-US" sz="160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latin typeface="Century Gothic" panose="020B0502020202020204" pitchFamily="34" charset="0"/>
              </a:defRPr>
            </a:lvl1pPr>
          </a:lstStyle>
          <a:p>
            <a:fld id="{B6F15528-21DE-4FAA-801E-634DDDAF4B2B}" type="slidenum">
              <a:rPr lang="en-GB" smtClean="0"/>
              <a:pPr/>
              <a:t>‹#›</a:t>
            </a:fld>
            <a:endParaRPr lang="en-GB">
              <a:latin typeface="Century Gothic" panose="020B0502020202020204" pitchFamily="34" charset="0"/>
            </a:endParaRPr>
          </a:p>
        </p:txBody>
      </p:sp>
      <p:sp>
        <p:nvSpPr>
          <p:cNvPr id="5" name="object 2">
            <a:extLst>
              <a:ext uri="{FF2B5EF4-FFF2-40B4-BE49-F238E27FC236}">
                <a16:creationId xmlns:a16="http://schemas.microsoft.com/office/drawing/2014/main" id="{8BEA128D-DF9D-FC14-0031-2F16B5226AE6}"/>
              </a:ext>
            </a:extLst>
          </p:cNvPr>
          <p:cNvSpPr txBox="1"/>
          <p:nvPr userDrawn="1"/>
        </p:nvSpPr>
        <p:spPr>
          <a:xfrm>
            <a:off x="828000" y="3147207"/>
            <a:ext cx="3998182" cy="2911759"/>
          </a:xfrm>
          <a:prstGeom prst="rect">
            <a:avLst/>
          </a:prstGeom>
        </p:spPr>
        <p:txBody>
          <a:bodyPr vert="horz" wrap="square" lIns="0" tIns="0" rIns="0" bIns="0" rtlCol="0">
            <a:spAutoFit/>
          </a:bodyPr>
          <a:lstStyle/>
          <a:p>
            <a:pPr marL="0" marR="221951">
              <a:lnSpc>
                <a:spcPct val="100000"/>
              </a:lnSpc>
              <a:spcBef>
                <a:spcPts val="0"/>
              </a:spcBef>
            </a:pPr>
            <a:r>
              <a:rPr lang="en-GB" sz="2577" b="1" spc="50">
                <a:solidFill>
                  <a:srgbClr val="2E1847"/>
                </a:solidFill>
                <a:latin typeface="Century Gothic" panose="020B0502020202020204" pitchFamily="34" charset="0"/>
                <a:cs typeface="Arial"/>
              </a:rPr>
              <a:t>Caring Together</a:t>
            </a:r>
          </a:p>
          <a:p>
            <a:pPr marL="0" marR="221951">
              <a:lnSpc>
                <a:spcPct val="100000"/>
              </a:lnSpc>
              <a:spcBef>
                <a:spcPts val="0"/>
              </a:spcBef>
            </a:pPr>
            <a:r>
              <a:rPr lang="en-GB" sz="2577" spc="50">
                <a:solidFill>
                  <a:srgbClr val="2E1847"/>
                </a:solidFill>
                <a:latin typeface="Century Gothic" panose="020B0502020202020204" pitchFamily="34" charset="0"/>
                <a:cs typeface="Arial"/>
              </a:rPr>
              <a:t>L D H House</a:t>
            </a:r>
            <a:br>
              <a:rPr lang="en-GB" sz="2577" spc="6">
                <a:solidFill>
                  <a:srgbClr val="2E1847"/>
                </a:solidFill>
                <a:latin typeface="Century Gothic" panose="020B0502020202020204" pitchFamily="34" charset="0"/>
                <a:cs typeface="Arial"/>
              </a:rPr>
            </a:br>
            <a:r>
              <a:rPr lang="en-GB" sz="2577" spc="38">
                <a:solidFill>
                  <a:srgbClr val="2E1847"/>
                </a:solidFill>
                <a:latin typeface="Century Gothic" panose="020B0502020202020204" pitchFamily="34" charset="0"/>
                <a:cs typeface="Arial"/>
              </a:rPr>
              <a:t>Parsons Green</a:t>
            </a:r>
            <a:br>
              <a:rPr lang="en-GB" sz="2577">
                <a:solidFill>
                  <a:srgbClr val="2E1847"/>
                </a:solidFill>
                <a:latin typeface="Century Gothic" panose="020B0502020202020204" pitchFamily="34" charset="0"/>
                <a:cs typeface="Arial"/>
              </a:rPr>
            </a:br>
            <a:r>
              <a:rPr lang="en-GB" sz="2577">
                <a:solidFill>
                  <a:srgbClr val="2E1847"/>
                </a:solidFill>
                <a:latin typeface="Century Gothic" panose="020B0502020202020204" pitchFamily="34" charset="0"/>
                <a:cs typeface="Arial"/>
              </a:rPr>
              <a:t>S</a:t>
            </a:r>
            <a:r>
              <a:rPr sz="2577">
                <a:solidFill>
                  <a:srgbClr val="2E1847"/>
                </a:solidFill>
                <a:latin typeface="Century Gothic" panose="020B0502020202020204" pitchFamily="34" charset="0"/>
                <a:cs typeface="Arial"/>
              </a:rPr>
              <a:t>t </a:t>
            </a:r>
            <a:r>
              <a:rPr sz="2577" spc="-13">
                <a:solidFill>
                  <a:srgbClr val="2E1847"/>
                </a:solidFill>
                <a:latin typeface="Century Gothic" panose="020B0502020202020204" pitchFamily="34" charset="0"/>
                <a:cs typeface="Arial"/>
              </a:rPr>
              <a:t>Ives</a:t>
            </a:r>
            <a:br>
              <a:rPr lang="en-GB" sz="2577" spc="-13">
                <a:solidFill>
                  <a:srgbClr val="2E1847"/>
                </a:solidFill>
                <a:latin typeface="Century Gothic" panose="020B0502020202020204" pitchFamily="34" charset="0"/>
                <a:cs typeface="Arial"/>
              </a:rPr>
            </a:br>
            <a:r>
              <a:rPr sz="2577" spc="-19">
                <a:solidFill>
                  <a:srgbClr val="2E1847"/>
                </a:solidFill>
                <a:latin typeface="Century Gothic" panose="020B0502020202020204" pitchFamily="34" charset="0"/>
                <a:cs typeface="Arial"/>
              </a:rPr>
              <a:t>PE27</a:t>
            </a:r>
            <a:r>
              <a:rPr sz="2577" spc="25">
                <a:solidFill>
                  <a:srgbClr val="2E1847"/>
                </a:solidFill>
                <a:latin typeface="Century Gothic" panose="020B0502020202020204" pitchFamily="34" charset="0"/>
                <a:cs typeface="Arial"/>
              </a:rPr>
              <a:t> </a:t>
            </a:r>
            <a:r>
              <a:rPr sz="2577" spc="-19">
                <a:solidFill>
                  <a:srgbClr val="2E1847"/>
                </a:solidFill>
                <a:latin typeface="Century Gothic" panose="020B0502020202020204" pitchFamily="34" charset="0"/>
                <a:cs typeface="Arial"/>
              </a:rPr>
              <a:t>4</a:t>
            </a:r>
            <a:r>
              <a:rPr lang="en-GB" sz="2577" spc="-19">
                <a:solidFill>
                  <a:srgbClr val="2E1847"/>
                </a:solidFill>
                <a:latin typeface="Century Gothic" panose="020B0502020202020204" pitchFamily="34" charset="0"/>
                <a:cs typeface="Arial"/>
              </a:rPr>
              <a:t>AA</a:t>
            </a:r>
            <a:endParaRPr sz="2577">
              <a:solidFill>
                <a:srgbClr val="2E1847"/>
              </a:solidFill>
              <a:latin typeface="Century Gothic" panose="020B0502020202020204" pitchFamily="34" charset="0"/>
              <a:cs typeface="Arial"/>
            </a:endParaRPr>
          </a:p>
          <a:p>
            <a:pPr>
              <a:lnSpc>
                <a:spcPct val="100000"/>
              </a:lnSpc>
            </a:pPr>
            <a:endParaRPr lang="en-GB" sz="3018">
              <a:latin typeface="Century Gothic" panose="020B0502020202020204" pitchFamily="34" charset="0"/>
              <a:cs typeface="Times New Roman"/>
            </a:endParaRPr>
          </a:p>
          <a:p>
            <a:pPr>
              <a:lnSpc>
                <a:spcPct val="100000"/>
              </a:lnSpc>
            </a:pPr>
            <a:endParaRPr sz="3018">
              <a:latin typeface="Century Gothic" panose="020B0502020202020204" pitchFamily="34" charset="0"/>
              <a:cs typeface="Times New Roman"/>
            </a:endParaRPr>
          </a:p>
        </p:txBody>
      </p:sp>
      <p:grpSp>
        <p:nvGrpSpPr>
          <p:cNvPr id="8" name="Group 7">
            <a:extLst>
              <a:ext uri="{FF2B5EF4-FFF2-40B4-BE49-F238E27FC236}">
                <a16:creationId xmlns:a16="http://schemas.microsoft.com/office/drawing/2014/main" id="{750B74C2-8C6B-BEFE-FDCC-143C1B1B8F4B}"/>
              </a:ext>
            </a:extLst>
          </p:cNvPr>
          <p:cNvGrpSpPr>
            <a:grpSpLocks noChangeAspect="1"/>
          </p:cNvGrpSpPr>
          <p:nvPr userDrawn="1"/>
        </p:nvGrpSpPr>
        <p:grpSpPr>
          <a:xfrm>
            <a:off x="828000" y="5262358"/>
            <a:ext cx="1523293" cy="396000"/>
            <a:chOff x="1063649" y="3933825"/>
            <a:chExt cx="908518" cy="236181"/>
          </a:xfrm>
        </p:grpSpPr>
        <p:sp>
          <p:nvSpPr>
            <p:cNvPr id="13" name="bk object 23">
              <a:extLst>
                <a:ext uri="{FF2B5EF4-FFF2-40B4-BE49-F238E27FC236}">
                  <a16:creationId xmlns:a16="http://schemas.microsoft.com/office/drawing/2014/main" id="{60FD03E6-2ECD-4A10-1FE6-DDA1D2969ADF}"/>
                </a:ext>
              </a:extLst>
            </p:cNvPr>
            <p:cNvSpPr/>
            <p:nvPr/>
          </p:nvSpPr>
          <p:spPr>
            <a:xfrm>
              <a:off x="1399107" y="3933832"/>
              <a:ext cx="237600" cy="236156"/>
            </a:xfrm>
            <a:prstGeom prst="rect">
              <a:avLst/>
            </a:prstGeom>
            <a:blipFill>
              <a:blip r:embed="rId2" cstate="print"/>
              <a:stretch>
                <a:fillRect/>
              </a:stretch>
            </a:blipFill>
          </p:spPr>
          <p:txBody>
            <a:bodyPr wrap="square" lIns="0" tIns="0" rIns="0" bIns="0" rtlCol="0"/>
            <a:lstStyle/>
            <a:p>
              <a:endParaRPr sz="2263"/>
            </a:p>
          </p:txBody>
        </p:sp>
        <p:sp>
          <p:nvSpPr>
            <p:cNvPr id="14" name="bk object 24">
              <a:extLst>
                <a:ext uri="{FF2B5EF4-FFF2-40B4-BE49-F238E27FC236}">
                  <a16:creationId xmlns:a16="http://schemas.microsoft.com/office/drawing/2014/main" id="{0B51293E-7D0B-C934-EB74-27DA7B03D453}"/>
                </a:ext>
              </a:extLst>
            </p:cNvPr>
            <p:cNvSpPr/>
            <p:nvPr/>
          </p:nvSpPr>
          <p:spPr>
            <a:xfrm>
              <a:off x="1063649" y="3933832"/>
              <a:ext cx="237600" cy="236156"/>
            </a:xfrm>
            <a:prstGeom prst="rect">
              <a:avLst/>
            </a:prstGeom>
            <a:blipFill>
              <a:blip r:embed="rId3" cstate="print"/>
              <a:stretch>
                <a:fillRect/>
              </a:stretch>
            </a:blipFill>
          </p:spPr>
          <p:txBody>
            <a:bodyPr wrap="square" lIns="0" tIns="0" rIns="0" bIns="0" rtlCol="0"/>
            <a:lstStyle/>
            <a:p>
              <a:endParaRPr sz="2263"/>
            </a:p>
          </p:txBody>
        </p:sp>
        <p:sp>
          <p:nvSpPr>
            <p:cNvPr id="18" name="bk object 25">
              <a:extLst>
                <a:ext uri="{FF2B5EF4-FFF2-40B4-BE49-F238E27FC236}">
                  <a16:creationId xmlns:a16="http://schemas.microsoft.com/office/drawing/2014/main" id="{FAE6B56D-B57C-9FE6-5839-6C5DD9A252FC}"/>
                </a:ext>
              </a:extLst>
            </p:cNvPr>
            <p:cNvSpPr/>
            <p:nvPr/>
          </p:nvSpPr>
          <p:spPr>
            <a:xfrm>
              <a:off x="1734567" y="3933825"/>
              <a:ext cx="237600" cy="236181"/>
            </a:xfrm>
            <a:prstGeom prst="rect">
              <a:avLst/>
            </a:prstGeom>
            <a:blipFill>
              <a:blip r:embed="rId4" cstate="print"/>
              <a:stretch>
                <a:fillRect/>
              </a:stretch>
            </a:blipFill>
          </p:spPr>
          <p:txBody>
            <a:bodyPr wrap="square" lIns="0" tIns="0" rIns="0" bIns="0" rtlCol="0"/>
            <a:lstStyle/>
            <a:p>
              <a:endParaRPr sz="2263"/>
            </a:p>
          </p:txBody>
        </p:sp>
      </p:grpSp>
      <p:pic>
        <p:nvPicPr>
          <p:cNvPr id="19" name="Picture 18" descr="Text&#10;&#10;Description automatically generated">
            <a:extLst>
              <a:ext uri="{FF2B5EF4-FFF2-40B4-BE49-F238E27FC236}">
                <a16:creationId xmlns:a16="http://schemas.microsoft.com/office/drawing/2014/main" id="{37E03399-2448-3E1D-EC32-61CA064DA2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690" y="541065"/>
            <a:ext cx="1705001" cy="1080000"/>
          </a:xfrm>
          <a:prstGeom prst="rect">
            <a:avLst/>
          </a:prstGeom>
        </p:spPr>
      </p:pic>
      <p:sp>
        <p:nvSpPr>
          <p:cNvPr id="20" name="object 2">
            <a:extLst>
              <a:ext uri="{FF2B5EF4-FFF2-40B4-BE49-F238E27FC236}">
                <a16:creationId xmlns:a16="http://schemas.microsoft.com/office/drawing/2014/main" id="{18A124EA-573D-E084-9D49-D282C758B667}"/>
              </a:ext>
            </a:extLst>
          </p:cNvPr>
          <p:cNvSpPr txBox="1"/>
          <p:nvPr userDrawn="1"/>
        </p:nvSpPr>
        <p:spPr>
          <a:xfrm>
            <a:off x="828000" y="5842942"/>
            <a:ext cx="4382101" cy="1189749"/>
          </a:xfrm>
          <a:prstGeom prst="rect">
            <a:avLst/>
          </a:prstGeom>
        </p:spPr>
        <p:txBody>
          <a:bodyPr vert="horz" wrap="square" lIns="0" tIns="0" rIns="0" bIns="0" rtlCol="0">
            <a:spAutoFit/>
          </a:bodyPr>
          <a:lstStyle/>
          <a:p>
            <a:pPr marL="0" marR="6387">
              <a:lnSpc>
                <a:spcPct val="100000"/>
              </a:lnSpc>
              <a:spcBef>
                <a:spcPts val="0"/>
              </a:spcBef>
            </a:pPr>
            <a:r>
              <a:rPr lang="en-GB" sz="2577" b="0" spc="-19">
                <a:solidFill>
                  <a:srgbClr val="2E1847"/>
                </a:solidFill>
                <a:latin typeface="Century Gothic" panose="020B0502020202020204" pitchFamily="34" charset="0"/>
                <a:cs typeface="Arial Rounded MT Bold"/>
              </a:rPr>
              <a:t>0345 241 0954</a:t>
            </a:r>
            <a:br>
              <a:rPr lang="en-GB" sz="2577" b="0" spc="-19">
                <a:solidFill>
                  <a:srgbClr val="2E1847"/>
                </a:solidFill>
                <a:latin typeface="Century Gothic" panose="020B0502020202020204" pitchFamily="34" charset="0"/>
                <a:cs typeface="Arial Rounded MT Bold"/>
              </a:rPr>
            </a:br>
            <a:r>
              <a:rPr lang="en-GB" sz="2577" b="0" spc="-19">
                <a:solidFill>
                  <a:srgbClr val="2E1847"/>
                </a:solidFill>
                <a:latin typeface="Century Gothic" panose="020B0502020202020204" pitchFamily="34" charset="0"/>
                <a:cs typeface="Arial Rounded MT Bold"/>
              </a:rPr>
              <a:t>hello@caringtogether.org</a:t>
            </a:r>
            <a:br>
              <a:rPr lang="en-GB" sz="2577" b="0" spc="-19">
                <a:solidFill>
                  <a:srgbClr val="2E1847"/>
                </a:solidFill>
                <a:latin typeface="Century Gothic" panose="020B0502020202020204" pitchFamily="34" charset="0"/>
                <a:cs typeface="Arial Rounded MT Bold"/>
              </a:rPr>
            </a:br>
            <a:r>
              <a:rPr lang="en-GB" sz="2577" b="0" spc="-19">
                <a:solidFill>
                  <a:srgbClr val="2E1847"/>
                </a:solidFill>
                <a:latin typeface="Century Gothic" panose="020B0502020202020204" pitchFamily="34" charset="0"/>
                <a:cs typeface="Arial Rounded MT Bold"/>
              </a:rPr>
              <a:t>caringtogether.org</a:t>
            </a:r>
          </a:p>
        </p:txBody>
      </p:sp>
      <p:pic>
        <p:nvPicPr>
          <p:cNvPr id="21" name="Picture 20" descr="Icon&#10;&#10;Description automatically generated with low confidence">
            <a:extLst>
              <a:ext uri="{FF2B5EF4-FFF2-40B4-BE49-F238E27FC236}">
                <a16:creationId xmlns:a16="http://schemas.microsoft.com/office/drawing/2014/main" id="{70D1B36F-C369-F0CB-482E-767BBCC6DFE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000" y="1880253"/>
            <a:ext cx="3114000" cy="945792"/>
          </a:xfrm>
          <a:prstGeom prst="rect">
            <a:avLst/>
          </a:prstGeom>
        </p:spPr>
      </p:pic>
      <p:sp>
        <p:nvSpPr>
          <p:cNvPr id="22" name="object 2">
            <a:extLst>
              <a:ext uri="{FF2B5EF4-FFF2-40B4-BE49-F238E27FC236}">
                <a16:creationId xmlns:a16="http://schemas.microsoft.com/office/drawing/2014/main" id="{4A9B758C-B0C5-5473-F400-8F65AC14CCAF}"/>
              </a:ext>
            </a:extLst>
          </p:cNvPr>
          <p:cNvSpPr txBox="1"/>
          <p:nvPr userDrawn="1"/>
        </p:nvSpPr>
        <p:spPr>
          <a:xfrm>
            <a:off x="6578253" y="3147206"/>
            <a:ext cx="6480719" cy="384721"/>
          </a:xfrm>
          <a:prstGeom prst="rect">
            <a:avLst/>
          </a:prstGeom>
        </p:spPr>
        <p:txBody>
          <a:bodyPr vert="horz" wrap="square" lIns="0" tIns="0" rIns="0" bIns="0" rtlCol="0">
            <a:spAutoFit/>
          </a:bodyPr>
          <a:lstStyle/>
          <a:p>
            <a:pPr marL="0" marR="221951">
              <a:lnSpc>
                <a:spcPct val="100000"/>
              </a:lnSpc>
              <a:spcBef>
                <a:spcPts val="0"/>
              </a:spcBef>
            </a:pPr>
            <a:r>
              <a:rPr lang="en-GB" sz="2500" b="1" spc="50">
                <a:solidFill>
                  <a:srgbClr val="2E1847"/>
                </a:solidFill>
                <a:latin typeface="Century Gothic" panose="020B0502020202020204" pitchFamily="34" charset="0"/>
                <a:cs typeface="Arial"/>
              </a:rPr>
              <a:t>Carers Matter Norfolk</a:t>
            </a:r>
            <a:endParaRPr kumimoji="0" lang="en-GB" sz="25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3" name="Picture 22" descr="Logo&#10;&#10;Description automatically generated with medium confidence">
            <a:extLst>
              <a:ext uri="{FF2B5EF4-FFF2-40B4-BE49-F238E27FC236}">
                <a16:creationId xmlns:a16="http://schemas.microsoft.com/office/drawing/2014/main" id="{4F893DE6-68DD-0141-6771-B59B63275B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78253" y="1693193"/>
            <a:ext cx="2458660" cy="1319912"/>
          </a:xfrm>
          <a:prstGeom prst="rect">
            <a:avLst/>
          </a:prstGeom>
        </p:spPr>
      </p:pic>
      <p:grpSp>
        <p:nvGrpSpPr>
          <p:cNvPr id="24" name="Group 23">
            <a:extLst>
              <a:ext uri="{FF2B5EF4-FFF2-40B4-BE49-F238E27FC236}">
                <a16:creationId xmlns:a16="http://schemas.microsoft.com/office/drawing/2014/main" id="{BF3FBAEE-033D-24DC-5F72-D03CE0F6051B}"/>
              </a:ext>
            </a:extLst>
          </p:cNvPr>
          <p:cNvGrpSpPr>
            <a:grpSpLocks noChangeAspect="1"/>
          </p:cNvGrpSpPr>
          <p:nvPr userDrawn="1"/>
        </p:nvGrpSpPr>
        <p:grpSpPr>
          <a:xfrm>
            <a:off x="6578253" y="3750190"/>
            <a:ext cx="1523293" cy="396000"/>
            <a:chOff x="1063649" y="3933825"/>
            <a:chExt cx="908518" cy="236181"/>
          </a:xfrm>
        </p:grpSpPr>
        <p:sp>
          <p:nvSpPr>
            <p:cNvPr id="25" name="bk object 23">
              <a:extLst>
                <a:ext uri="{FF2B5EF4-FFF2-40B4-BE49-F238E27FC236}">
                  <a16:creationId xmlns:a16="http://schemas.microsoft.com/office/drawing/2014/main" id="{92B78282-7D88-4615-17D5-D81734A7C0DD}"/>
                </a:ext>
              </a:extLst>
            </p:cNvPr>
            <p:cNvSpPr/>
            <p:nvPr/>
          </p:nvSpPr>
          <p:spPr>
            <a:xfrm>
              <a:off x="1399107" y="3933832"/>
              <a:ext cx="237600" cy="236156"/>
            </a:xfrm>
            <a:prstGeom prst="rect">
              <a:avLst/>
            </a:prstGeom>
            <a:blipFill>
              <a:blip r:embed="rId2" cstate="print"/>
              <a:stretch>
                <a:fillRect/>
              </a:stretch>
            </a:blipFill>
          </p:spPr>
          <p:txBody>
            <a:bodyPr wrap="square" lIns="0" tIns="0" rIns="0" bIns="0" rtlCol="0"/>
            <a:lstStyle/>
            <a:p>
              <a:endParaRPr sz="2263"/>
            </a:p>
          </p:txBody>
        </p:sp>
        <p:sp>
          <p:nvSpPr>
            <p:cNvPr id="26" name="bk object 24">
              <a:extLst>
                <a:ext uri="{FF2B5EF4-FFF2-40B4-BE49-F238E27FC236}">
                  <a16:creationId xmlns:a16="http://schemas.microsoft.com/office/drawing/2014/main" id="{2B64D32E-C961-38A6-6747-5EF9B4D402B9}"/>
                </a:ext>
              </a:extLst>
            </p:cNvPr>
            <p:cNvSpPr/>
            <p:nvPr/>
          </p:nvSpPr>
          <p:spPr>
            <a:xfrm>
              <a:off x="1063649" y="3933832"/>
              <a:ext cx="237600" cy="236156"/>
            </a:xfrm>
            <a:prstGeom prst="rect">
              <a:avLst/>
            </a:prstGeom>
            <a:blipFill>
              <a:blip r:embed="rId3" cstate="print"/>
              <a:stretch>
                <a:fillRect/>
              </a:stretch>
            </a:blipFill>
          </p:spPr>
          <p:txBody>
            <a:bodyPr wrap="square" lIns="0" tIns="0" rIns="0" bIns="0" rtlCol="0"/>
            <a:lstStyle/>
            <a:p>
              <a:endParaRPr sz="2263"/>
            </a:p>
          </p:txBody>
        </p:sp>
        <p:sp>
          <p:nvSpPr>
            <p:cNvPr id="27" name="bk object 25">
              <a:extLst>
                <a:ext uri="{FF2B5EF4-FFF2-40B4-BE49-F238E27FC236}">
                  <a16:creationId xmlns:a16="http://schemas.microsoft.com/office/drawing/2014/main" id="{34AD826E-07F8-30F8-32F2-CA2557CB2CA4}"/>
                </a:ext>
              </a:extLst>
            </p:cNvPr>
            <p:cNvSpPr/>
            <p:nvPr/>
          </p:nvSpPr>
          <p:spPr>
            <a:xfrm>
              <a:off x="1734567" y="3933825"/>
              <a:ext cx="237600" cy="236181"/>
            </a:xfrm>
            <a:prstGeom prst="rect">
              <a:avLst/>
            </a:prstGeom>
            <a:blipFill>
              <a:blip r:embed="rId4" cstate="print"/>
              <a:stretch>
                <a:fillRect/>
              </a:stretch>
            </a:blipFill>
          </p:spPr>
          <p:txBody>
            <a:bodyPr wrap="square" lIns="0" tIns="0" rIns="0" bIns="0" rtlCol="0"/>
            <a:lstStyle/>
            <a:p>
              <a:endParaRPr sz="2263"/>
            </a:p>
          </p:txBody>
        </p:sp>
      </p:grpSp>
      <p:sp>
        <p:nvSpPr>
          <p:cNvPr id="28" name="object 2">
            <a:extLst>
              <a:ext uri="{FF2B5EF4-FFF2-40B4-BE49-F238E27FC236}">
                <a16:creationId xmlns:a16="http://schemas.microsoft.com/office/drawing/2014/main" id="{042224B7-C633-6A00-6B4E-7FDCBA9A1AE5}"/>
              </a:ext>
            </a:extLst>
          </p:cNvPr>
          <p:cNvSpPr txBox="1"/>
          <p:nvPr userDrawn="1"/>
        </p:nvSpPr>
        <p:spPr>
          <a:xfrm>
            <a:off x="6578253" y="4330774"/>
            <a:ext cx="7206270" cy="1538883"/>
          </a:xfrm>
          <a:prstGeom prst="rect">
            <a:avLst/>
          </a:prstGeom>
        </p:spPr>
        <p:txBody>
          <a:bodyPr vert="horz" wrap="square" lIns="0" tIns="0" rIns="0" bIns="0" rtlCol="0">
            <a:spAutoFit/>
          </a:bodyPr>
          <a:lstStyle/>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Call the advice line on 0800 083 1148</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Monday to Friday 9am-5pm</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info@carersmatternorfolk.org.uk</a:t>
            </a:r>
          </a:p>
          <a:p>
            <a:pPr marL="0" marR="0" lvl="0" indent="0" algn="l" defTabSz="914323"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carersmatternorfolk.org.uk</a:t>
            </a:r>
            <a:endParaRPr lang="en-GB" sz="2500" dirty="0">
              <a:latin typeface="Century Gothic" panose="020B0502020202020204" pitchFamily="34" charset="0"/>
              <a:cs typeface="Times New Roman"/>
            </a:endParaRPr>
          </a:p>
        </p:txBody>
      </p:sp>
    </p:spTree>
    <p:extLst>
      <p:ext uri="{BB962C8B-B14F-4D97-AF65-F5344CB8AC3E}">
        <p14:creationId xmlns:p14="http://schemas.microsoft.com/office/powerpoint/2010/main" val="125974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8000" y="648000"/>
            <a:ext cx="10112640" cy="892552"/>
          </a:xfrm>
          <a:prstGeom prst="rect">
            <a:avLst/>
          </a:prstGeom>
        </p:spPr>
        <p:txBody>
          <a:bodyPr wrap="square" lIns="0" tIns="0" rIns="0" bIns="0">
            <a:spAutoFit/>
          </a:bodyPr>
          <a:lstStyle>
            <a:lvl1pPr>
              <a:defRPr sz="5800" b="1" i="0">
                <a:solidFill>
                  <a:schemeClr val="bg1"/>
                </a:solidFill>
                <a:latin typeface="Arial Rounded MT Bold"/>
                <a:cs typeface="Arial Rounded MT Bold"/>
              </a:defRPr>
            </a:lvl1pPr>
          </a:lstStyle>
          <a:p>
            <a:endParaRPr/>
          </a:p>
        </p:txBody>
      </p:sp>
      <p:sp>
        <p:nvSpPr>
          <p:cNvPr id="3" name="Holder 3"/>
          <p:cNvSpPr>
            <a:spLocks noGrp="1"/>
          </p:cNvSpPr>
          <p:nvPr>
            <p:ph type="body" idx="1"/>
          </p:nvPr>
        </p:nvSpPr>
        <p:spPr>
          <a:xfrm>
            <a:off x="1115580" y="2320595"/>
            <a:ext cx="1121338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571143" y="7033452"/>
            <a:ext cx="4302252" cy="215444"/>
          </a:xfrm>
          <a:prstGeom prst="rect">
            <a:avLst/>
          </a:prstGeom>
        </p:spPr>
        <p:txBody>
          <a:bodyPr wrap="square" lIns="0" tIns="0" rIns="0" bIns="0">
            <a:spAutoFit/>
          </a:bodyPr>
          <a:lstStyle>
            <a:lvl1pPr algn="ctr">
              <a:defRPr sz="1400">
                <a:solidFill>
                  <a:schemeClr val="tx1">
                    <a:tint val="75000"/>
                  </a:schemeClr>
                </a:solidFill>
                <a:latin typeface="Century Gothic" panose="020B0502020202020204" pitchFamily="34" charset="0"/>
              </a:defRPr>
            </a:lvl1pPr>
          </a:lstStyle>
          <a:p>
            <a:endParaRPr lang="en-GB">
              <a:latin typeface="Century Gothic" panose="020B0502020202020204" pitchFamily="34" charset="0"/>
            </a:endParaRPr>
          </a:p>
        </p:txBody>
      </p:sp>
      <p:sp>
        <p:nvSpPr>
          <p:cNvPr id="5" name="Holder 5"/>
          <p:cNvSpPr>
            <a:spLocks noGrp="1"/>
          </p:cNvSpPr>
          <p:nvPr>
            <p:ph type="dt" sz="half" idx="6"/>
          </p:nvPr>
        </p:nvSpPr>
        <p:spPr>
          <a:xfrm>
            <a:off x="672227" y="7033452"/>
            <a:ext cx="3092244" cy="215444"/>
          </a:xfrm>
          <a:prstGeom prst="rect">
            <a:avLst/>
          </a:prstGeom>
        </p:spPr>
        <p:txBody>
          <a:bodyPr wrap="square" lIns="0" tIns="0" rIns="0" bIns="0">
            <a:spAutoFit/>
          </a:bodyPr>
          <a:lstStyle>
            <a:lvl1pPr algn="l">
              <a:defRPr sz="1400">
                <a:solidFill>
                  <a:schemeClr val="tx1">
                    <a:tint val="75000"/>
                  </a:schemeClr>
                </a:solidFill>
                <a:latin typeface="Century Gothic" panose="020B0502020202020204" pitchFamily="34" charset="0"/>
              </a:defRPr>
            </a:lvl1pPr>
          </a:lstStyle>
          <a:p>
            <a:fld id="{1D8BD707-D9CF-40AE-B4C6-C98DA3205C09}" type="datetimeFigureOut">
              <a:rPr lang="en-US" smtClean="0"/>
              <a:pPr/>
              <a:t>10/7/2025</a:t>
            </a:fld>
            <a:endParaRPr lang="en-US"/>
          </a:p>
        </p:txBody>
      </p:sp>
      <p:sp>
        <p:nvSpPr>
          <p:cNvPr id="6" name="Holder 6"/>
          <p:cNvSpPr>
            <a:spLocks noGrp="1"/>
          </p:cNvSpPr>
          <p:nvPr>
            <p:ph type="sldNum" sz="quarter" idx="7"/>
          </p:nvPr>
        </p:nvSpPr>
        <p:spPr>
          <a:xfrm>
            <a:off x="9680067" y="7033452"/>
            <a:ext cx="3092244" cy="276999"/>
          </a:xfrm>
          <a:prstGeom prst="rect">
            <a:avLst/>
          </a:prstGeom>
        </p:spPr>
        <p:txBody>
          <a:bodyPr wrap="square" lIns="0" tIns="0" rIns="0" bIns="0">
            <a:spAutoFit/>
          </a:bodyPr>
          <a:lstStyle>
            <a:lvl1pPr algn="r">
              <a:defRPr>
                <a:solidFill>
                  <a:schemeClr val="tx1">
                    <a:tint val="75000"/>
                  </a:schemeClr>
                </a:solidFill>
                <a:latin typeface="Century Gothic" panose="020B0502020202020204" pitchFamily="34" charset="0"/>
              </a:defRPr>
            </a:lvl1pPr>
          </a:lstStyle>
          <a:p>
            <a:fld id="{B6F15528-21DE-4FAA-801E-634DDDAF4B2B}" type="slidenum">
              <a:rPr lang="en-GB" smtClean="0"/>
              <a:pPr/>
              <a:t>‹#›</a:t>
            </a:fld>
            <a:endParaRPr lang="en-GB">
              <a:latin typeface="Century Gothic" panose="020B0502020202020204" pitchFamily="34" charset="0"/>
            </a:endParaRPr>
          </a:p>
        </p:txBody>
      </p:sp>
    </p:spTree>
    <p:extLst>
      <p:ext uri="{BB962C8B-B14F-4D97-AF65-F5344CB8AC3E}">
        <p14:creationId xmlns:p14="http://schemas.microsoft.com/office/powerpoint/2010/main" val="7231618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8" r:id="rId8"/>
    <p:sldLayoutId id="2147483677" r:id="rId9"/>
    <p:sldLayoutId id="2147483679" r:id="rId10"/>
  </p:sldLayoutIdLst>
  <p:txStyles>
    <p:titleStyle>
      <a:lvl1pPr eaLnBrk="1" hangingPunct="1">
        <a:defRPr>
          <a:latin typeface="+mj-lt"/>
          <a:ea typeface="+mj-ea"/>
          <a:cs typeface="+mj-cs"/>
        </a:defRPr>
      </a:lvl1pPr>
    </p:titleStyle>
    <p:bodyStyle>
      <a:lvl1pPr marL="0" eaLnBrk="1" hangingPunct="1">
        <a:defRPr>
          <a:latin typeface="Century Gothic" panose="020B0502020202020204" pitchFamily="34" charset="0"/>
          <a:ea typeface="+mn-ea"/>
          <a:cs typeface="+mn-cs"/>
        </a:defRPr>
      </a:lvl1pPr>
      <a:lvl2pPr marL="574838" eaLnBrk="1" hangingPunct="1">
        <a:defRPr>
          <a:latin typeface="+mn-lt"/>
          <a:ea typeface="+mn-ea"/>
          <a:cs typeface="+mn-cs"/>
        </a:defRPr>
      </a:lvl2pPr>
      <a:lvl3pPr marL="1149675" eaLnBrk="1" hangingPunct="1">
        <a:defRPr>
          <a:latin typeface="+mn-lt"/>
          <a:ea typeface="+mn-ea"/>
          <a:cs typeface="+mn-cs"/>
        </a:defRPr>
      </a:lvl3pPr>
      <a:lvl4pPr marL="1724513" eaLnBrk="1" hangingPunct="1">
        <a:defRPr>
          <a:latin typeface="+mn-lt"/>
          <a:ea typeface="+mn-ea"/>
          <a:cs typeface="+mn-cs"/>
        </a:defRPr>
      </a:lvl4pPr>
      <a:lvl5pPr marL="2299350" eaLnBrk="1" hangingPunct="1">
        <a:defRPr>
          <a:latin typeface="+mn-lt"/>
          <a:ea typeface="+mn-ea"/>
          <a:cs typeface="+mn-cs"/>
        </a:defRPr>
      </a:lvl5pPr>
      <a:lvl6pPr marL="2874188" eaLnBrk="1" hangingPunct="1">
        <a:defRPr>
          <a:latin typeface="+mn-lt"/>
          <a:ea typeface="+mn-ea"/>
          <a:cs typeface="+mn-cs"/>
        </a:defRPr>
      </a:lvl6pPr>
      <a:lvl7pPr marL="3449025" eaLnBrk="1" hangingPunct="1">
        <a:defRPr>
          <a:latin typeface="+mn-lt"/>
          <a:ea typeface="+mn-ea"/>
          <a:cs typeface="+mn-cs"/>
        </a:defRPr>
      </a:lvl7pPr>
      <a:lvl8pPr marL="4023863" eaLnBrk="1" hangingPunct="1">
        <a:defRPr>
          <a:latin typeface="+mn-lt"/>
          <a:ea typeface="+mn-ea"/>
          <a:cs typeface="+mn-cs"/>
        </a:defRPr>
      </a:lvl8pPr>
      <a:lvl9pPr marL="4598700" eaLnBrk="1" hangingPunct="1">
        <a:defRPr>
          <a:latin typeface="+mn-lt"/>
          <a:ea typeface="+mn-ea"/>
          <a:cs typeface="+mn-cs"/>
        </a:defRPr>
      </a:lvl9pPr>
    </p:bodyStyle>
    <p:otherStyle>
      <a:lvl1pPr marL="0" eaLnBrk="1" hangingPunct="1">
        <a:defRPr>
          <a:latin typeface="+mn-lt"/>
          <a:ea typeface="+mn-ea"/>
          <a:cs typeface="+mn-cs"/>
        </a:defRPr>
      </a:lvl1pPr>
      <a:lvl2pPr marL="574838" eaLnBrk="1" hangingPunct="1">
        <a:defRPr>
          <a:latin typeface="+mn-lt"/>
          <a:ea typeface="+mn-ea"/>
          <a:cs typeface="+mn-cs"/>
        </a:defRPr>
      </a:lvl2pPr>
      <a:lvl3pPr marL="1149675" eaLnBrk="1" hangingPunct="1">
        <a:defRPr>
          <a:latin typeface="+mn-lt"/>
          <a:ea typeface="+mn-ea"/>
          <a:cs typeface="+mn-cs"/>
        </a:defRPr>
      </a:lvl3pPr>
      <a:lvl4pPr marL="1724513" eaLnBrk="1" hangingPunct="1">
        <a:defRPr>
          <a:latin typeface="+mn-lt"/>
          <a:ea typeface="+mn-ea"/>
          <a:cs typeface="+mn-cs"/>
        </a:defRPr>
      </a:lvl4pPr>
      <a:lvl5pPr marL="2299350" eaLnBrk="1" hangingPunct="1">
        <a:defRPr>
          <a:latin typeface="+mn-lt"/>
          <a:ea typeface="+mn-ea"/>
          <a:cs typeface="+mn-cs"/>
        </a:defRPr>
      </a:lvl5pPr>
      <a:lvl6pPr marL="2874188" eaLnBrk="1" hangingPunct="1">
        <a:defRPr>
          <a:latin typeface="+mn-lt"/>
          <a:ea typeface="+mn-ea"/>
          <a:cs typeface="+mn-cs"/>
        </a:defRPr>
      </a:lvl6pPr>
      <a:lvl7pPr marL="3449025" eaLnBrk="1" hangingPunct="1">
        <a:defRPr>
          <a:latin typeface="+mn-lt"/>
          <a:ea typeface="+mn-ea"/>
          <a:cs typeface="+mn-cs"/>
        </a:defRPr>
      </a:lvl7pPr>
      <a:lvl8pPr marL="4023863" eaLnBrk="1" hangingPunct="1">
        <a:defRPr>
          <a:latin typeface="+mn-lt"/>
          <a:ea typeface="+mn-ea"/>
          <a:cs typeface="+mn-cs"/>
        </a:defRPr>
      </a:lvl8pPr>
      <a:lvl9pPr marL="45987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fgwells57@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youtube.com/watch?v=CJXvROXEa3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CD2907-6502-481A-B4BE-28B1B6B205DF}"/>
              </a:ext>
            </a:extLst>
          </p:cNvPr>
          <p:cNvSpPr>
            <a:spLocks noGrp="1"/>
          </p:cNvSpPr>
          <p:nvPr>
            <p:ph type="title" idx="4294967295"/>
          </p:nvPr>
        </p:nvSpPr>
        <p:spPr>
          <a:xfrm>
            <a:off x="828000" y="3069743"/>
            <a:ext cx="7111144" cy="3385542"/>
          </a:xfrm>
        </p:spPr>
        <p:txBody>
          <a:bodyPr/>
          <a:lstStyle/>
          <a:p>
            <a:pPr algn="l"/>
            <a:r>
              <a:rPr lang="en-GB" sz="6000" dirty="0">
                <a:solidFill>
                  <a:srgbClr val="5F259F"/>
                </a:solidFill>
                <a:latin typeface="+mj-lt"/>
              </a:rPr>
              <a:t>Carers Support </a:t>
            </a:r>
            <a:br>
              <a:rPr lang="en-GB" sz="6000" dirty="0">
                <a:solidFill>
                  <a:srgbClr val="5F259F"/>
                </a:solidFill>
                <a:latin typeface="+mj-lt"/>
              </a:rPr>
            </a:br>
            <a:br>
              <a:rPr lang="en-GB" sz="6000" dirty="0">
                <a:solidFill>
                  <a:srgbClr val="5F259F"/>
                </a:solidFill>
                <a:latin typeface="+mj-lt"/>
              </a:rPr>
            </a:br>
            <a:r>
              <a:rPr lang="en-GB" sz="4000" dirty="0">
                <a:solidFill>
                  <a:srgbClr val="CE0037"/>
                </a:solidFill>
                <a:latin typeface="+mj-lt"/>
              </a:rPr>
              <a:t>Healthwatch Summit 2025  </a:t>
            </a:r>
            <a:br>
              <a:rPr lang="en-GB" sz="6000" dirty="0">
                <a:solidFill>
                  <a:srgbClr val="5F259F"/>
                </a:solidFill>
                <a:latin typeface="+mj-lt"/>
              </a:rPr>
            </a:br>
            <a:endParaRPr lang="en-GB" sz="6000" b="0" dirty="0">
              <a:solidFill>
                <a:srgbClr val="5F259F"/>
              </a:solidFill>
              <a:latin typeface="+mj-lt"/>
            </a:endParaRPr>
          </a:p>
        </p:txBody>
      </p:sp>
      <p:pic>
        <p:nvPicPr>
          <p:cNvPr id="7" name="Picture 6" descr="Icon&#10;&#10;Description automatically generated">
            <a:extLst>
              <a:ext uri="{FF2B5EF4-FFF2-40B4-BE49-F238E27FC236}">
                <a16:creationId xmlns:a16="http://schemas.microsoft.com/office/drawing/2014/main" id="{E5BBEFA1-D6D3-2EF8-AD71-AB696E450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00000">
            <a:off x="7297200" y="1314000"/>
            <a:ext cx="8325054" cy="7761600"/>
          </a:xfrm>
          <a:prstGeom prst="rect">
            <a:avLst/>
          </a:prstGeom>
        </p:spPr>
      </p:pic>
      <p:pic>
        <p:nvPicPr>
          <p:cNvPr id="2" name="Picture 1" descr="A logo with text on it&#10;&#10;Description automatically generated">
            <a:extLst>
              <a:ext uri="{FF2B5EF4-FFF2-40B4-BE49-F238E27FC236}">
                <a16:creationId xmlns:a16="http://schemas.microsoft.com/office/drawing/2014/main" id="{5E394356-BE67-BC58-49CA-297650418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 y="796263"/>
            <a:ext cx="2260326" cy="862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50435-1EF3-1E31-E188-693D77C2B7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sp>
        <p:nvSpPr>
          <p:cNvPr id="2" name="Title 1">
            <a:extLst>
              <a:ext uri="{FF2B5EF4-FFF2-40B4-BE49-F238E27FC236}">
                <a16:creationId xmlns:a16="http://schemas.microsoft.com/office/drawing/2014/main" id="{ED9640B5-8EA3-4767-BCA5-605A89241A32}"/>
              </a:ext>
            </a:extLst>
          </p:cNvPr>
          <p:cNvSpPr>
            <a:spLocks noGrp="1"/>
          </p:cNvSpPr>
          <p:nvPr>
            <p:ph type="title" idx="4294967295"/>
          </p:nvPr>
        </p:nvSpPr>
        <p:spPr>
          <a:xfrm>
            <a:off x="827999" y="720000"/>
            <a:ext cx="12302981" cy="923330"/>
          </a:xfrm>
        </p:spPr>
        <p:txBody>
          <a:bodyPr/>
          <a:lstStyle/>
          <a:p>
            <a:r>
              <a:rPr lang="en-GB" sz="6000" kern="1200" spc="-6" dirty="0">
                <a:solidFill>
                  <a:srgbClr val="CE0037"/>
                </a:solidFill>
                <a:latin typeface="Century Gothic" panose="020B0502020202020204" pitchFamily="34" charset="0"/>
              </a:rPr>
              <a:t>Employment Rights</a:t>
            </a:r>
            <a:endParaRPr lang="en-GB" dirty="0"/>
          </a:p>
        </p:txBody>
      </p:sp>
      <p:sp>
        <p:nvSpPr>
          <p:cNvPr id="9" name="object 7">
            <a:extLst>
              <a:ext uri="{FF2B5EF4-FFF2-40B4-BE49-F238E27FC236}">
                <a16:creationId xmlns:a16="http://schemas.microsoft.com/office/drawing/2014/main" id="{63EDA7B4-E4BB-45D4-A01B-3DFA0B78EBC2}"/>
              </a:ext>
            </a:extLst>
          </p:cNvPr>
          <p:cNvSpPr txBox="1"/>
          <p:nvPr/>
        </p:nvSpPr>
        <p:spPr>
          <a:xfrm>
            <a:off x="827999" y="2340000"/>
            <a:ext cx="10574789" cy="4970591"/>
          </a:xfrm>
          <a:prstGeom prst="rect">
            <a:avLst/>
          </a:prstGeom>
        </p:spPr>
        <p:txBody>
          <a:bodyPr vert="horz" wrap="square" lIns="0" tIns="0" rIns="0" bIns="0" rtlCol="0">
            <a:spAutoFit/>
          </a:bodyPr>
          <a:lstStyle/>
          <a:p>
            <a:pPr marL="720000" indent="-720000">
              <a:spcBef>
                <a:spcPts val="600"/>
              </a:spcBef>
              <a:buBlip>
                <a:blip r:embed="rId3"/>
              </a:buBlip>
            </a:pPr>
            <a:r>
              <a:rPr lang="en-GB" sz="2800" b="1" spc="-6" dirty="0">
                <a:solidFill>
                  <a:srgbClr val="5F259F"/>
                </a:solidFill>
                <a:latin typeface="Century Gothic" panose="020B0502020202020204" pitchFamily="34" charset="0"/>
                <a:cs typeface="Arial Rounded MT Bold"/>
              </a:rPr>
              <a:t>The Equality Act 2010 protects people caring for someone who is an older person or who has a disability as they are associated with someone who is protected by law. For example, you could not be turned down for a job because of your caring role.</a:t>
            </a:r>
          </a:p>
          <a:p>
            <a:pPr>
              <a:spcBef>
                <a:spcPts val="600"/>
              </a:spcBef>
            </a:pPr>
            <a:endParaRPr lang="en-GB" sz="2800" b="1" spc="-6" dirty="0">
              <a:solidFill>
                <a:srgbClr val="5F259F"/>
              </a:solidFill>
              <a:latin typeface="Century Gothic" panose="020B0502020202020204" pitchFamily="34" charset="0"/>
              <a:cs typeface="Arial Rounded MT Bold"/>
            </a:endParaRPr>
          </a:p>
          <a:p>
            <a:pPr marL="720000" indent="-720000">
              <a:spcBef>
                <a:spcPts val="600"/>
              </a:spcBef>
              <a:buBlip>
                <a:blip r:embed="rId3"/>
              </a:buBlip>
            </a:pPr>
            <a:r>
              <a:rPr lang="en-GB" sz="2800" b="1" spc="-6" dirty="0">
                <a:solidFill>
                  <a:srgbClr val="5F259F"/>
                </a:solidFill>
                <a:latin typeface="Century Gothic" panose="020B0502020202020204" pitchFamily="34" charset="0"/>
                <a:cs typeface="Arial Rounded MT Bold"/>
              </a:rPr>
              <a:t>Statutory rights are by law and everyone has them. Contractual rights are what are in your contract of employment. You can check your contract of employment to see what these are for your job.</a:t>
            </a:r>
          </a:p>
          <a:p>
            <a:pPr marL="720000" indent="-720000">
              <a:spcBef>
                <a:spcPts val="600"/>
              </a:spcBef>
              <a:buBlip>
                <a:blip r:embed="rId3"/>
              </a:buBlip>
            </a:pPr>
            <a:endParaRPr lang="en-GB" sz="2800" b="1" spc="-6" dirty="0">
              <a:solidFill>
                <a:srgbClr val="5F259F"/>
              </a:solidFill>
              <a:latin typeface="Century Gothic" panose="020B0502020202020204" pitchFamily="34" charset="0"/>
              <a:cs typeface="Arial Rounded MT Bold"/>
            </a:endParaRPr>
          </a:p>
        </p:txBody>
      </p:sp>
    </p:spTree>
    <p:extLst>
      <p:ext uri="{BB962C8B-B14F-4D97-AF65-F5344CB8AC3E}">
        <p14:creationId xmlns:p14="http://schemas.microsoft.com/office/powerpoint/2010/main" val="39358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580269" cy="789622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0000">
            <a:off x="8981595" y="3298634"/>
            <a:ext cx="5240771" cy="4886067"/>
          </a:xfrm>
          <a:prstGeom prst="rect">
            <a:avLst/>
          </a:prstGeom>
        </p:spPr>
      </p:pic>
      <p:sp>
        <p:nvSpPr>
          <p:cNvPr id="4" name="Title 3">
            <a:extLst>
              <a:ext uri="{FF2B5EF4-FFF2-40B4-BE49-F238E27FC236}">
                <a16:creationId xmlns:a16="http://schemas.microsoft.com/office/drawing/2014/main" id="{59CEBA9F-29A3-48E5-A6BF-33F04CC7B3E6}"/>
              </a:ext>
            </a:extLst>
          </p:cNvPr>
          <p:cNvSpPr>
            <a:spLocks noGrp="1"/>
          </p:cNvSpPr>
          <p:nvPr>
            <p:ph type="title" idx="4294967295"/>
          </p:nvPr>
        </p:nvSpPr>
        <p:spPr>
          <a:xfrm>
            <a:off x="828000" y="720000"/>
            <a:ext cx="10112640" cy="923330"/>
          </a:xfrm>
        </p:spPr>
        <p:txBody>
          <a:bodyPr wrap="square" lIns="0" tIns="0" rIns="0" bIns="0" anchor="t">
            <a:spAutoFit/>
          </a:bodyPr>
          <a:lstStyle/>
          <a:p>
            <a:pPr rtl="0"/>
            <a:r>
              <a:rPr lang="en-GB" sz="6000" kern="1200" spc="-6" dirty="0">
                <a:latin typeface="Century Gothic"/>
              </a:rPr>
              <a:t>Carer’s Leave Act </a:t>
            </a:r>
          </a:p>
        </p:txBody>
      </p:sp>
      <p:sp>
        <p:nvSpPr>
          <p:cNvPr id="9" name="object 7">
            <a:extLst>
              <a:ext uri="{FF2B5EF4-FFF2-40B4-BE49-F238E27FC236}">
                <a16:creationId xmlns:a16="http://schemas.microsoft.com/office/drawing/2014/main" id="{1553AEB7-56A1-49E4-8704-4642325F5502}"/>
              </a:ext>
            </a:extLst>
          </p:cNvPr>
          <p:cNvSpPr txBox="1"/>
          <p:nvPr/>
        </p:nvSpPr>
        <p:spPr>
          <a:xfrm>
            <a:off x="828001" y="2340000"/>
            <a:ext cx="9000000" cy="4201884"/>
          </a:xfrm>
          <a:prstGeom prst="rect">
            <a:avLst/>
          </a:prstGeom>
        </p:spPr>
        <p:txBody>
          <a:bodyPr vert="horz" wrap="square" lIns="0" tIns="15967" rIns="0" bIns="0" rtlCol="0" anchor="t">
            <a:spAutoFit/>
          </a:bodyPr>
          <a:lstStyle/>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The Carer’s Leave Act came into force on</a:t>
            </a:r>
            <a:br>
              <a:rPr lang="en-GB" sz="2800" b="1" kern="100" dirty="0">
                <a:solidFill>
                  <a:schemeClr val="bg1"/>
                </a:solidFill>
                <a:effectLst/>
                <a:latin typeface="Century Gothic"/>
                <a:ea typeface="Calibri" panose="020F0502020204030204" pitchFamily="34" charset="0"/>
                <a:cs typeface="Times New Roman"/>
              </a:rPr>
            </a:br>
            <a:r>
              <a:rPr lang="en-GB" sz="2800" b="1" kern="100" dirty="0">
                <a:solidFill>
                  <a:schemeClr val="bg1"/>
                </a:solidFill>
                <a:effectLst/>
                <a:latin typeface="Century Gothic"/>
                <a:ea typeface="Calibri" panose="020F0502020204030204" pitchFamily="34" charset="0"/>
                <a:cs typeface="Times New Roman"/>
              </a:rPr>
              <a:t>6 April 2024 and is now law.</a:t>
            </a: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The Carer’s Leave Act 2023 provides much needed employment rights for people who juggle their unpaid caring responsibilities with paid employment.</a:t>
            </a: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The law gives carers who are balancing unpaid care with paid employment the legal right to five days of unpaid carer’s leave.</a:t>
            </a:r>
          </a:p>
        </p:txBody>
      </p:sp>
    </p:spTree>
    <p:extLst>
      <p:ext uri="{BB962C8B-B14F-4D97-AF65-F5344CB8AC3E}">
        <p14:creationId xmlns:p14="http://schemas.microsoft.com/office/powerpoint/2010/main" val="295571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580269" cy="789622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0000">
            <a:off x="8981595" y="3298634"/>
            <a:ext cx="5240771" cy="4886067"/>
          </a:xfrm>
          <a:prstGeom prst="rect">
            <a:avLst/>
          </a:prstGeom>
        </p:spPr>
      </p:pic>
      <p:sp>
        <p:nvSpPr>
          <p:cNvPr id="4" name="Title 3">
            <a:extLst>
              <a:ext uri="{FF2B5EF4-FFF2-40B4-BE49-F238E27FC236}">
                <a16:creationId xmlns:a16="http://schemas.microsoft.com/office/drawing/2014/main" id="{59CEBA9F-29A3-48E5-A6BF-33F04CC7B3E6}"/>
              </a:ext>
            </a:extLst>
          </p:cNvPr>
          <p:cNvSpPr>
            <a:spLocks noGrp="1"/>
          </p:cNvSpPr>
          <p:nvPr>
            <p:ph type="title" idx="4294967295"/>
          </p:nvPr>
        </p:nvSpPr>
        <p:spPr>
          <a:xfrm>
            <a:off x="828000" y="720000"/>
            <a:ext cx="10112640" cy="923330"/>
          </a:xfrm>
        </p:spPr>
        <p:txBody>
          <a:bodyPr wrap="square" lIns="0" tIns="0" rIns="0" bIns="0" anchor="t">
            <a:spAutoFit/>
          </a:bodyPr>
          <a:lstStyle/>
          <a:p>
            <a:pPr rtl="0"/>
            <a:r>
              <a:rPr lang="en-GB" sz="6000" kern="1200" spc="-6" dirty="0">
                <a:latin typeface="Century Gothic"/>
              </a:rPr>
              <a:t>Carer’s Leave Act 2023 </a:t>
            </a:r>
          </a:p>
        </p:txBody>
      </p:sp>
      <p:sp>
        <p:nvSpPr>
          <p:cNvPr id="9" name="object 7">
            <a:extLst>
              <a:ext uri="{FF2B5EF4-FFF2-40B4-BE49-F238E27FC236}">
                <a16:creationId xmlns:a16="http://schemas.microsoft.com/office/drawing/2014/main" id="{1553AEB7-56A1-49E4-8704-4642325F5502}"/>
              </a:ext>
            </a:extLst>
          </p:cNvPr>
          <p:cNvSpPr txBox="1"/>
          <p:nvPr/>
        </p:nvSpPr>
        <p:spPr>
          <a:xfrm>
            <a:off x="827999" y="2340000"/>
            <a:ext cx="9000000" cy="3063111"/>
          </a:xfrm>
          <a:prstGeom prst="rect">
            <a:avLst/>
          </a:prstGeom>
        </p:spPr>
        <p:txBody>
          <a:bodyPr vert="horz" wrap="square" lIns="0" tIns="15967" rIns="0" bIns="0" rtlCol="0" anchor="t">
            <a:spAutoFit/>
          </a:bodyPr>
          <a:lstStyle/>
          <a:p>
            <a:pPr>
              <a:spcBef>
                <a:spcPts val="1200"/>
              </a:spcBef>
            </a:pPr>
            <a:r>
              <a:rPr lang="en-GB" sz="2800" b="1" kern="100" dirty="0">
                <a:solidFill>
                  <a:schemeClr val="bg1"/>
                </a:solidFill>
                <a:latin typeface="Century Gothic"/>
                <a:ea typeface="Calibri" panose="020F0502020204030204" pitchFamily="34" charset="0"/>
                <a:cs typeface="Times New Roman"/>
              </a:rPr>
              <a:t>The act defines caring as</a:t>
            </a:r>
            <a:r>
              <a:rPr lang="en-GB" sz="2800" b="1" kern="100" dirty="0">
                <a:solidFill>
                  <a:schemeClr val="bg1"/>
                </a:solidFill>
                <a:effectLst/>
                <a:latin typeface="Century Gothic"/>
                <a:ea typeface="Calibri" panose="020F0502020204030204" pitchFamily="34" charset="0"/>
                <a:cs typeface="Times New Roman"/>
              </a:rPr>
              <a:t> someone who looks after someone wh</a:t>
            </a:r>
            <a:r>
              <a:rPr lang="en-GB" sz="2800" b="1" kern="100" dirty="0">
                <a:solidFill>
                  <a:schemeClr val="bg1"/>
                </a:solidFill>
                <a:latin typeface="Century Gothic"/>
                <a:ea typeface="Calibri" panose="020F0502020204030204" pitchFamily="34" charset="0"/>
                <a:cs typeface="Times New Roman"/>
              </a:rPr>
              <a:t>o:</a:t>
            </a: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Has an illness or injury requiring care for more than three months.</a:t>
            </a:r>
            <a:r>
              <a:rPr lang="en-GB" sz="2800" b="1" kern="100" dirty="0">
                <a:solidFill>
                  <a:schemeClr val="bg1"/>
                </a:solidFill>
                <a:latin typeface="Century Gothic"/>
                <a:ea typeface="Calibri" panose="020F0502020204030204" pitchFamily="34" charset="0"/>
                <a:cs typeface="Times New Roman"/>
              </a:rPr>
              <a:t> </a:t>
            </a:r>
            <a:endParaRPr lang="en-GB" sz="28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Has a disability</a:t>
            </a:r>
            <a:r>
              <a:rPr lang="en-GB" sz="2800" b="1" kern="100" dirty="0">
                <a:solidFill>
                  <a:schemeClr val="bg1"/>
                </a:solidFill>
                <a:latin typeface="Century Gothic"/>
                <a:ea typeface="Calibri" panose="020F0502020204030204" pitchFamily="34" charset="0"/>
                <a:cs typeface="Times New Roman"/>
              </a:rPr>
              <a:t>.</a:t>
            </a:r>
            <a:endParaRPr lang="en-GB" sz="28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Or requires care because of old age.</a:t>
            </a:r>
            <a:endParaRPr lang="en-GB" sz="18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94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580269" cy="789622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8981595" y="3298634"/>
            <a:ext cx="5240771" cy="4886067"/>
          </a:xfrm>
          <a:prstGeom prst="rect">
            <a:avLst/>
          </a:prstGeom>
        </p:spPr>
      </p:pic>
      <p:sp>
        <p:nvSpPr>
          <p:cNvPr id="4" name="Title 3">
            <a:extLst>
              <a:ext uri="{FF2B5EF4-FFF2-40B4-BE49-F238E27FC236}">
                <a16:creationId xmlns:a16="http://schemas.microsoft.com/office/drawing/2014/main" id="{59CEBA9F-29A3-48E5-A6BF-33F04CC7B3E6}"/>
              </a:ext>
            </a:extLst>
          </p:cNvPr>
          <p:cNvSpPr>
            <a:spLocks noGrp="1"/>
          </p:cNvSpPr>
          <p:nvPr>
            <p:ph type="title" idx="4294967295"/>
          </p:nvPr>
        </p:nvSpPr>
        <p:spPr>
          <a:xfrm>
            <a:off x="828000" y="720000"/>
            <a:ext cx="10112640" cy="923330"/>
          </a:xfrm>
        </p:spPr>
        <p:txBody>
          <a:bodyPr wrap="square" lIns="0" tIns="0" rIns="0" bIns="0" anchor="t">
            <a:spAutoFit/>
          </a:bodyPr>
          <a:lstStyle/>
          <a:p>
            <a:pPr rtl="0"/>
            <a:r>
              <a:rPr lang="en-GB" sz="6000" kern="1200" spc="-6" dirty="0">
                <a:latin typeface="Century Gothic"/>
              </a:rPr>
              <a:t>Carer’s Leave Act 2023 </a:t>
            </a:r>
          </a:p>
        </p:txBody>
      </p:sp>
      <p:sp>
        <p:nvSpPr>
          <p:cNvPr id="9" name="object 7">
            <a:extLst>
              <a:ext uri="{FF2B5EF4-FFF2-40B4-BE49-F238E27FC236}">
                <a16:creationId xmlns:a16="http://schemas.microsoft.com/office/drawing/2014/main" id="{1553AEB7-56A1-49E4-8704-4642325F5502}"/>
              </a:ext>
            </a:extLst>
          </p:cNvPr>
          <p:cNvSpPr txBox="1"/>
          <p:nvPr/>
        </p:nvSpPr>
        <p:spPr>
          <a:xfrm>
            <a:off x="828000" y="2340000"/>
            <a:ext cx="8897891" cy="5063659"/>
          </a:xfrm>
          <a:prstGeom prst="rect">
            <a:avLst/>
          </a:prstGeom>
        </p:spPr>
        <p:txBody>
          <a:bodyPr vert="horz" wrap="square" lIns="0" tIns="15967" rIns="0" bIns="0" rtlCol="0" anchor="t">
            <a:spAutoFit/>
          </a:bodyPr>
          <a:lstStyle/>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Carer’s </a:t>
            </a:r>
            <a:r>
              <a:rPr lang="en-GB" sz="2800" b="1" kern="100" dirty="0">
                <a:solidFill>
                  <a:schemeClr val="bg1"/>
                </a:solidFill>
                <a:latin typeface="Century Gothic"/>
                <a:ea typeface="Calibri" panose="020F0502020204030204" pitchFamily="34" charset="0"/>
                <a:cs typeface="Times New Roman"/>
              </a:rPr>
              <a:t>l</a:t>
            </a:r>
            <a:r>
              <a:rPr lang="en-GB" sz="2800" b="1" kern="100" dirty="0">
                <a:solidFill>
                  <a:schemeClr val="bg1"/>
                </a:solidFill>
                <a:effectLst/>
                <a:latin typeface="Century Gothic"/>
                <a:ea typeface="Calibri" panose="020F0502020204030204" pitchFamily="34" charset="0"/>
                <a:cs typeface="Times New Roman"/>
              </a:rPr>
              <a:t>eave is for planned commitments. Unforeseen caring situations are covered by the statutory right to time off for dependants in emergencies.</a:t>
            </a:r>
          </a:p>
          <a:p>
            <a:pPr marL="720000" indent="-720000">
              <a:spcBef>
                <a:spcPts val="1200"/>
              </a:spcBef>
              <a:buFont typeface="Arial" panose="020B0604020202020204" pitchFamily="34" charset="0"/>
              <a:buChar char="•"/>
            </a:pPr>
            <a:r>
              <a:rPr lang="en-GB" sz="2800" b="1" kern="100" dirty="0">
                <a:solidFill>
                  <a:schemeClr val="bg1"/>
                </a:solidFill>
                <a:effectLst/>
                <a:latin typeface="Century Gothic"/>
                <a:ea typeface="Calibri" panose="020F0502020204030204" pitchFamily="34" charset="0"/>
                <a:cs typeface="Times New Roman"/>
              </a:rPr>
              <a:t>Carer’s leave is separate to (so comes on top of) parental leave rights for parents of a disabled child.</a:t>
            </a:r>
          </a:p>
          <a:p>
            <a:pPr marL="720000" indent="-720000">
              <a:spcBef>
                <a:spcPts val="1200"/>
              </a:spcBef>
              <a:buFont typeface="Arial" panose="020B0604020202020204" pitchFamily="34" charset="0"/>
              <a:buChar char="•"/>
            </a:pPr>
            <a:r>
              <a:rPr lang="en-GB" sz="2800" b="1" dirty="0">
                <a:solidFill>
                  <a:schemeClr val="bg1"/>
                </a:solidFill>
                <a:effectLst/>
                <a:latin typeface="Century Gothic"/>
                <a:ea typeface="Calibri" panose="020F0502020204030204" pitchFamily="34" charset="0"/>
                <a:cs typeface="Times New Roman"/>
              </a:rPr>
              <a:t>The Carer’s Leave Act </a:t>
            </a:r>
            <a:r>
              <a:rPr lang="en-GB" sz="2800" b="1" dirty="0">
                <a:solidFill>
                  <a:schemeClr val="bg1"/>
                </a:solidFill>
                <a:latin typeface="Century Gothic"/>
                <a:ea typeface="Calibri" panose="020F0502020204030204" pitchFamily="34" charset="0"/>
                <a:cs typeface="Times New Roman"/>
              </a:rPr>
              <a:t>means carers are subject to the same employment protections that are associated with o</a:t>
            </a:r>
            <a:r>
              <a:rPr lang="en-GB" sz="2800" b="1" dirty="0">
                <a:solidFill>
                  <a:schemeClr val="bg1"/>
                </a:solidFill>
                <a:effectLst/>
                <a:latin typeface="Century Gothic"/>
                <a:ea typeface="Calibri" panose="020F0502020204030204" pitchFamily="34" charset="0"/>
                <a:cs typeface="Times New Roman"/>
              </a:rPr>
              <a:t>ther forms of family related leave.</a:t>
            </a:r>
            <a:endParaRPr lang="en-GB" sz="1800" b="1" kern="100" dirty="0">
              <a:solidFill>
                <a:schemeClr val="bg1"/>
              </a:solidFill>
              <a:effectLst/>
              <a:latin typeface="Century Gothic"/>
              <a:ea typeface="Calibri" panose="020F0502020204030204" pitchFamily="34" charset="0"/>
              <a:cs typeface="Times New Roman"/>
            </a:endParaRPr>
          </a:p>
        </p:txBody>
      </p:sp>
    </p:spTree>
    <p:extLst>
      <p:ext uri="{BB962C8B-B14F-4D97-AF65-F5344CB8AC3E}">
        <p14:creationId xmlns:p14="http://schemas.microsoft.com/office/powerpoint/2010/main" val="184745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40B5-8EA3-4767-BCA5-605A89241A32}"/>
              </a:ext>
            </a:extLst>
          </p:cNvPr>
          <p:cNvSpPr>
            <a:spLocks noGrp="1"/>
          </p:cNvSpPr>
          <p:nvPr>
            <p:ph type="title" idx="4294967295"/>
          </p:nvPr>
        </p:nvSpPr>
        <p:spPr>
          <a:xfrm>
            <a:off x="827999" y="720000"/>
            <a:ext cx="11150853" cy="923330"/>
          </a:xfrm>
        </p:spPr>
        <p:txBody>
          <a:bodyPr/>
          <a:lstStyle/>
          <a:p>
            <a:r>
              <a:rPr lang="en-GB" sz="6000" b="1" i="0" kern="1200" spc="-6" dirty="0">
                <a:solidFill>
                  <a:srgbClr val="CE0037"/>
                </a:solidFill>
                <a:effectLst/>
                <a:latin typeface="Century Gothic" panose="020B0502020202020204" pitchFamily="34" charset="0"/>
                <a:ea typeface="+mj-ea"/>
                <a:cs typeface="Arial Rounded MT Bold" panose="020F0704030504030204" pitchFamily="34" charset="0"/>
              </a:rPr>
              <a:t>Carer Friendly Tick Award</a:t>
            </a:r>
          </a:p>
        </p:txBody>
      </p:sp>
      <p:pic>
        <p:nvPicPr>
          <p:cNvPr id="5" name="Picture 4" descr="A picture containing diagram&#10;&#10;Description automatically generated">
            <a:extLst>
              <a:ext uri="{FF2B5EF4-FFF2-40B4-BE49-F238E27FC236}">
                <a16:creationId xmlns:a16="http://schemas.microsoft.com/office/drawing/2014/main" id="{6383D9C8-F63A-0BE2-AACF-5EFE37E63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999" y="2059924"/>
            <a:ext cx="4916434" cy="195986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835C04C-FDBB-969F-ED5F-6AD596202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853" y="2059924"/>
            <a:ext cx="4916434" cy="1959868"/>
          </a:xfrm>
          <a:prstGeom prst="rect">
            <a:avLst/>
          </a:prstGeom>
        </p:spPr>
      </p:pic>
      <p:pic>
        <p:nvPicPr>
          <p:cNvPr id="10" name="Picture 9" descr="Diagram&#10;&#10;Description automatically generated">
            <a:extLst>
              <a:ext uri="{FF2B5EF4-FFF2-40B4-BE49-F238E27FC236}">
                <a16:creationId xmlns:a16="http://schemas.microsoft.com/office/drawing/2014/main" id="{AEF15E26-1096-0CC3-B18D-6E1558C7E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99" y="5005561"/>
            <a:ext cx="4916434" cy="1959868"/>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F22C1DE5-BC4C-B59D-D647-739C97697F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7853" y="5005561"/>
            <a:ext cx="4916434" cy="1959868"/>
          </a:xfrm>
          <a:prstGeom prst="rect">
            <a:avLst/>
          </a:prstGeom>
        </p:spPr>
      </p:pic>
    </p:spTree>
    <p:extLst>
      <p:ext uri="{BB962C8B-B14F-4D97-AF65-F5344CB8AC3E}">
        <p14:creationId xmlns:p14="http://schemas.microsoft.com/office/powerpoint/2010/main" val="23189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900000">
            <a:off x="7298115" y="1314445"/>
            <a:ext cx="8325011" cy="7761559"/>
          </a:xfrm>
          <a:prstGeom prst="rect">
            <a:avLst/>
          </a:prstGeom>
        </p:spPr>
      </p:pic>
      <p:pic>
        <p:nvPicPr>
          <p:cNvPr id="3" name="Picture 2">
            <a:extLst>
              <a:ext uri="{FF2B5EF4-FFF2-40B4-BE49-F238E27FC236}">
                <a16:creationId xmlns:a16="http://schemas.microsoft.com/office/drawing/2014/main" id="{B3D5E4C5-E0F1-46AE-AACF-9E6C608CBF36}"/>
              </a:ext>
            </a:extLst>
          </p:cNvPr>
          <p:cNvPicPr>
            <a:picLocks noChangeAspect="1"/>
          </p:cNvPicPr>
          <p:nvPr/>
        </p:nvPicPr>
        <p:blipFill rotWithShape="1">
          <a:blip r:embed="rId4"/>
          <a:srcRect l="12838" t="17539" r="25247" b="14173"/>
          <a:stretch/>
        </p:blipFill>
        <p:spPr>
          <a:xfrm>
            <a:off x="0" y="1"/>
            <a:ext cx="13444538" cy="837172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615F512D-6D1C-451C-914A-8786B8704E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6126" y="6448425"/>
            <a:ext cx="2348343" cy="900000"/>
          </a:xfrm>
          <a:prstGeom prst="rect">
            <a:avLst/>
          </a:prstGeom>
        </p:spPr>
      </p:pic>
      <p:pic>
        <p:nvPicPr>
          <p:cNvPr id="9" name="Picture 8" descr="Icon&#10;&#10;Description automatically generated">
            <a:extLst>
              <a:ext uri="{FF2B5EF4-FFF2-40B4-BE49-F238E27FC236}">
                <a16:creationId xmlns:a16="http://schemas.microsoft.com/office/drawing/2014/main" id="{E16B3B9B-9372-4A1A-B32C-54C595B3EB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00" y="6448425"/>
            <a:ext cx="2209104" cy="917752"/>
          </a:xfrm>
          <a:prstGeom prst="rect">
            <a:avLst/>
          </a:prstGeom>
        </p:spPr>
      </p:pic>
    </p:spTree>
    <p:extLst>
      <p:ext uri="{BB962C8B-B14F-4D97-AF65-F5344CB8AC3E}">
        <p14:creationId xmlns:p14="http://schemas.microsoft.com/office/powerpoint/2010/main" val="3023376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900000">
            <a:off x="7298115" y="1314445"/>
            <a:ext cx="8325011" cy="7761559"/>
          </a:xfrm>
          <a:prstGeom prst="rect">
            <a:avLst/>
          </a:prstGeom>
        </p:spPr>
      </p:pic>
      <p:pic>
        <p:nvPicPr>
          <p:cNvPr id="3" name="Picture 2">
            <a:extLst>
              <a:ext uri="{FF2B5EF4-FFF2-40B4-BE49-F238E27FC236}">
                <a16:creationId xmlns:a16="http://schemas.microsoft.com/office/drawing/2014/main" id="{8FA4ADAC-DE47-4F39-A84D-3657D9E78549}"/>
              </a:ext>
            </a:extLst>
          </p:cNvPr>
          <p:cNvPicPr>
            <a:picLocks noChangeAspect="1"/>
          </p:cNvPicPr>
          <p:nvPr/>
        </p:nvPicPr>
        <p:blipFill rotWithShape="1">
          <a:blip r:embed="rId4"/>
          <a:srcRect l="6437" t="16246" r="19944" b="11836"/>
          <a:stretch/>
        </p:blipFill>
        <p:spPr>
          <a:xfrm>
            <a:off x="0" y="175154"/>
            <a:ext cx="13444538" cy="7387696"/>
          </a:xfrm>
          <a:prstGeom prst="rect">
            <a:avLst/>
          </a:prstGeom>
        </p:spPr>
      </p:pic>
    </p:spTree>
    <p:extLst>
      <p:ext uri="{BB962C8B-B14F-4D97-AF65-F5344CB8AC3E}">
        <p14:creationId xmlns:p14="http://schemas.microsoft.com/office/powerpoint/2010/main" val="593951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3867-04C7-3436-ADD5-2681EBA713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C1A60F-6507-77F6-81F5-E49DDFF5CFF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sp>
        <p:nvSpPr>
          <p:cNvPr id="2" name="Title 1">
            <a:extLst>
              <a:ext uri="{FF2B5EF4-FFF2-40B4-BE49-F238E27FC236}">
                <a16:creationId xmlns:a16="http://schemas.microsoft.com/office/drawing/2014/main" id="{9848BD36-0912-9B06-90F9-B41DEE3E56A8}"/>
              </a:ext>
            </a:extLst>
          </p:cNvPr>
          <p:cNvSpPr>
            <a:spLocks noGrp="1"/>
          </p:cNvSpPr>
          <p:nvPr>
            <p:ph type="title" idx="4294967295"/>
          </p:nvPr>
        </p:nvSpPr>
        <p:spPr>
          <a:xfrm>
            <a:off x="827999" y="720000"/>
            <a:ext cx="12302981" cy="923330"/>
          </a:xfrm>
        </p:spPr>
        <p:txBody>
          <a:bodyPr/>
          <a:lstStyle/>
          <a:p>
            <a:r>
              <a:rPr lang="en-GB" sz="6000" kern="1200" spc="-6" dirty="0">
                <a:solidFill>
                  <a:srgbClr val="CE0037"/>
                </a:solidFill>
                <a:latin typeface="Century Gothic" panose="020B0502020202020204" pitchFamily="34" charset="0"/>
              </a:rPr>
              <a:t>Top 10 tips for Carers</a:t>
            </a:r>
            <a:endParaRPr lang="en-GB" dirty="0"/>
          </a:p>
        </p:txBody>
      </p:sp>
      <p:sp>
        <p:nvSpPr>
          <p:cNvPr id="9" name="object 7">
            <a:extLst>
              <a:ext uri="{FF2B5EF4-FFF2-40B4-BE49-F238E27FC236}">
                <a16:creationId xmlns:a16="http://schemas.microsoft.com/office/drawing/2014/main" id="{14860B4F-FB45-04F2-516B-A20EA5C96492}"/>
              </a:ext>
            </a:extLst>
          </p:cNvPr>
          <p:cNvSpPr txBox="1"/>
          <p:nvPr/>
        </p:nvSpPr>
        <p:spPr>
          <a:xfrm>
            <a:off x="827999" y="1871914"/>
            <a:ext cx="10574789" cy="5232202"/>
          </a:xfrm>
          <a:prstGeom prst="rect">
            <a:avLst/>
          </a:prstGeom>
        </p:spPr>
        <p:txBody>
          <a:bodyPr vert="horz" wrap="square" lIns="0" tIns="0" rIns="0" bIns="0" rtlCol="0">
            <a:spAutoFit/>
          </a:bodyPr>
          <a:lstStyle/>
          <a:p>
            <a:pPr marL="342900" indent="-342900">
              <a:buFont typeface="Wingdings" panose="05000000000000000000" pitchFamily="2" charset="2"/>
              <a:buChar char="§"/>
            </a:pPr>
            <a:r>
              <a:rPr lang="en-GB" sz="2400" dirty="0">
                <a:solidFill>
                  <a:srgbClr val="5F259F"/>
                </a:solidFill>
              </a:rPr>
              <a:t>Tell your GP you are a carer</a:t>
            </a:r>
          </a:p>
          <a:p>
            <a:pPr marL="342900" indent="-342900">
              <a:buFont typeface="Wingdings" panose="05000000000000000000" pitchFamily="2" charset="2"/>
              <a:buChar char="§"/>
            </a:pPr>
            <a:r>
              <a:rPr lang="en-GB" sz="2400" dirty="0">
                <a:solidFill>
                  <a:srgbClr val="5F259F"/>
                </a:solidFill>
              </a:rPr>
              <a:t>Reach out to family / friends for support</a:t>
            </a:r>
          </a:p>
          <a:p>
            <a:pPr marL="342900" indent="-342900">
              <a:buFont typeface="Wingdings" panose="05000000000000000000" pitchFamily="2" charset="2"/>
              <a:buChar char="§"/>
            </a:pPr>
            <a:r>
              <a:rPr lang="en-GB" sz="2400" dirty="0">
                <a:solidFill>
                  <a:srgbClr val="5F259F"/>
                </a:solidFill>
              </a:rPr>
              <a:t>If needed, apply for a blue badge</a:t>
            </a:r>
          </a:p>
          <a:p>
            <a:pPr marL="342900" indent="-342900">
              <a:buFont typeface="Wingdings" panose="05000000000000000000" pitchFamily="2" charset="2"/>
              <a:buChar char="§"/>
            </a:pPr>
            <a:r>
              <a:rPr lang="en-GB" sz="2400" dirty="0">
                <a:solidFill>
                  <a:srgbClr val="5F259F"/>
                </a:solidFill>
              </a:rPr>
              <a:t>Register for power of attorney</a:t>
            </a:r>
          </a:p>
          <a:p>
            <a:pPr marL="342900" indent="-342900">
              <a:buFont typeface="Wingdings" panose="05000000000000000000" pitchFamily="2" charset="2"/>
              <a:buChar char="§"/>
            </a:pPr>
            <a:r>
              <a:rPr lang="en-GB" sz="2400" dirty="0">
                <a:solidFill>
                  <a:srgbClr val="5F259F"/>
                </a:solidFill>
              </a:rPr>
              <a:t>Think about having a Carers Assessment/Needs</a:t>
            </a:r>
          </a:p>
          <a:p>
            <a:pPr marL="342900" indent="-342900">
              <a:buFont typeface="Wingdings" panose="05000000000000000000" pitchFamily="2" charset="2"/>
              <a:buChar char="§"/>
            </a:pPr>
            <a:r>
              <a:rPr lang="en-GB" sz="2400" dirty="0">
                <a:solidFill>
                  <a:srgbClr val="5F259F"/>
                </a:solidFill>
              </a:rPr>
              <a:t>Financial check – Carers Allowance</a:t>
            </a:r>
          </a:p>
          <a:p>
            <a:pPr marL="342900" indent="-342900">
              <a:buFont typeface="Wingdings" panose="05000000000000000000" pitchFamily="2" charset="2"/>
              <a:buChar char="§"/>
            </a:pPr>
            <a:r>
              <a:rPr lang="en-GB" sz="2400" dirty="0">
                <a:solidFill>
                  <a:srgbClr val="5F259F"/>
                </a:solidFill>
              </a:rPr>
              <a:t>Carer support groups</a:t>
            </a:r>
          </a:p>
          <a:p>
            <a:pPr marL="342900" indent="-342900">
              <a:buFont typeface="Wingdings" panose="05000000000000000000" pitchFamily="2" charset="2"/>
              <a:buChar char="§"/>
            </a:pPr>
            <a:r>
              <a:rPr lang="en-GB" sz="2400" dirty="0">
                <a:solidFill>
                  <a:srgbClr val="5F259F"/>
                </a:solidFill>
              </a:rPr>
              <a:t>Carer Rights -  employed – let you employer know you are a carer</a:t>
            </a:r>
          </a:p>
          <a:p>
            <a:pPr marL="342900" indent="-342900">
              <a:buFont typeface="Wingdings" panose="05000000000000000000" pitchFamily="2" charset="2"/>
              <a:buChar char="§"/>
            </a:pPr>
            <a:r>
              <a:rPr lang="en-GB" sz="2400" dirty="0">
                <a:solidFill>
                  <a:srgbClr val="5F259F"/>
                </a:solidFill>
              </a:rPr>
              <a:t>Access support from other organisations – Alzheimer’s Society, Age UK, Parkinsons etc</a:t>
            </a:r>
          </a:p>
          <a:p>
            <a:pPr marL="342900" indent="-342900">
              <a:buFont typeface="Wingdings" panose="05000000000000000000" pitchFamily="2" charset="2"/>
              <a:buChar char="§"/>
            </a:pPr>
            <a:r>
              <a:rPr lang="en-GB" sz="2400" dirty="0">
                <a:solidFill>
                  <a:srgbClr val="5F259F"/>
                </a:solidFill>
              </a:rPr>
              <a:t>Register for a carers magazine / e newsletter</a:t>
            </a:r>
            <a:endParaRPr lang="en-GB" sz="2800" b="1" spc="-6" dirty="0">
              <a:solidFill>
                <a:srgbClr val="5F259F"/>
              </a:solidFill>
              <a:latin typeface="Century Gothic" panose="020B0502020202020204" pitchFamily="34" charset="0"/>
            </a:endParaRPr>
          </a:p>
          <a:p>
            <a:pPr marL="342900" indent="-342900">
              <a:buFont typeface="Wingdings" panose="05000000000000000000" pitchFamily="2" charset="2"/>
              <a:buChar char="§"/>
            </a:pPr>
            <a:r>
              <a:rPr lang="en-GB" sz="2400" spc="-6" dirty="0">
                <a:solidFill>
                  <a:srgbClr val="5F259F"/>
                </a:solidFill>
              </a:rPr>
              <a:t>Emergency planning in place </a:t>
            </a:r>
            <a:r>
              <a:rPr lang="en-GB" sz="2400" b="1" spc="-6" dirty="0">
                <a:solidFill>
                  <a:srgbClr val="5F259F"/>
                </a:solidFill>
              </a:rPr>
              <a:t>- </a:t>
            </a:r>
            <a:r>
              <a:rPr lang="en-GB" sz="2400" dirty="0">
                <a:solidFill>
                  <a:srgbClr val="5F259F"/>
                </a:solidFill>
              </a:rPr>
              <a:t>Register for a what if?</a:t>
            </a:r>
          </a:p>
          <a:p>
            <a:pPr marL="342900" indent="-342900">
              <a:buFont typeface="Wingdings" panose="05000000000000000000" pitchFamily="2" charset="2"/>
              <a:buChar char="§"/>
            </a:pPr>
            <a:r>
              <a:rPr lang="en-GB" sz="2400" dirty="0">
                <a:solidFill>
                  <a:srgbClr val="5F259F"/>
                </a:solidFill>
              </a:rPr>
              <a:t>Your own self-care – carer breaks</a:t>
            </a:r>
          </a:p>
          <a:p>
            <a:endParaRPr lang="en-GB" sz="2400" dirty="0">
              <a:solidFill>
                <a:srgbClr val="5F259F"/>
              </a:solidFill>
            </a:endParaRPr>
          </a:p>
        </p:txBody>
      </p:sp>
    </p:spTree>
    <p:extLst>
      <p:ext uri="{BB962C8B-B14F-4D97-AF65-F5344CB8AC3E}">
        <p14:creationId xmlns:p14="http://schemas.microsoft.com/office/powerpoint/2010/main" val="3474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E18EB-4204-A3BF-CFB6-2CCEF46697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3FB609-6218-B08E-24FE-4E49A8579A9D}"/>
              </a:ext>
            </a:extLst>
          </p:cNvPr>
          <p:cNvSpPr/>
          <p:nvPr/>
        </p:nvSpPr>
        <p:spPr>
          <a:xfrm>
            <a:off x="-135731" y="0"/>
            <a:ext cx="13580269" cy="7896225"/>
          </a:xfrm>
          <a:prstGeom prst="rect">
            <a:avLst/>
          </a:prstGeom>
          <a:solidFill>
            <a:srgbClr val="CE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AE9329B-4488-5673-CEA0-B15765A08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8981595" y="3298634"/>
            <a:ext cx="5240773" cy="4886068"/>
          </a:xfrm>
          <a:prstGeom prst="rect">
            <a:avLst/>
          </a:prstGeom>
        </p:spPr>
      </p:pic>
      <p:sp>
        <p:nvSpPr>
          <p:cNvPr id="8" name="object 7">
            <a:extLst>
              <a:ext uri="{FF2B5EF4-FFF2-40B4-BE49-F238E27FC236}">
                <a16:creationId xmlns:a16="http://schemas.microsoft.com/office/drawing/2014/main" id="{387CBDEB-70C6-0390-2B88-7EA6D65A8B13}"/>
              </a:ext>
            </a:extLst>
          </p:cNvPr>
          <p:cNvSpPr txBox="1"/>
          <p:nvPr/>
        </p:nvSpPr>
        <p:spPr>
          <a:xfrm>
            <a:off x="828000" y="2520000"/>
            <a:ext cx="7768764" cy="2509113"/>
          </a:xfrm>
          <a:prstGeom prst="rect">
            <a:avLst/>
          </a:prstGeom>
        </p:spPr>
        <p:txBody>
          <a:bodyPr vert="horz" wrap="square" lIns="0" tIns="15967" rIns="0" bIns="0" rtlCol="0">
            <a:spAutoFit/>
          </a:bodyPr>
          <a:lstStyle/>
          <a:p>
            <a:pPr>
              <a:spcBef>
                <a:spcPts val="1200"/>
              </a:spcBef>
            </a:pPr>
            <a:r>
              <a:rPr lang="en-GB" sz="5400" b="1" spc="-6" dirty="0">
                <a:solidFill>
                  <a:srgbClr val="FFCD00"/>
                </a:solidFill>
                <a:cs typeface="Arial Rounded MT Bold"/>
              </a:rPr>
              <a:t>60% of carers report a long-term health condition or disability.</a:t>
            </a:r>
            <a:endParaRPr lang="en-GB" sz="5400" spc="-6" dirty="0">
              <a:solidFill>
                <a:srgbClr val="FFCD00"/>
              </a:solidFill>
              <a:cs typeface="Arial Rounded MT Bold"/>
            </a:endParaRPr>
          </a:p>
        </p:txBody>
      </p:sp>
      <p:sp>
        <p:nvSpPr>
          <p:cNvPr id="4" name="Title 3">
            <a:extLst>
              <a:ext uri="{FF2B5EF4-FFF2-40B4-BE49-F238E27FC236}">
                <a16:creationId xmlns:a16="http://schemas.microsoft.com/office/drawing/2014/main" id="{FCB21E44-BEEC-E536-987F-31B9BF541109}"/>
              </a:ext>
            </a:extLst>
          </p:cNvPr>
          <p:cNvSpPr>
            <a:spLocks noGrp="1"/>
          </p:cNvSpPr>
          <p:nvPr>
            <p:ph type="title" idx="4294967295"/>
          </p:nvPr>
        </p:nvSpPr>
        <p:spPr>
          <a:xfrm>
            <a:off x="828000" y="720000"/>
            <a:ext cx="10112640" cy="923330"/>
          </a:xfrm>
        </p:spPr>
        <p:txBody>
          <a:bodyPr/>
          <a:lstStyle/>
          <a:p>
            <a:r>
              <a:rPr lang="en-GB" sz="6000" dirty="0">
                <a:latin typeface="+mj-lt"/>
              </a:rPr>
              <a:t>Carer facts</a:t>
            </a:r>
          </a:p>
        </p:txBody>
      </p:sp>
    </p:spTree>
    <p:extLst>
      <p:ext uri="{BB962C8B-B14F-4D97-AF65-F5344CB8AC3E}">
        <p14:creationId xmlns:p14="http://schemas.microsoft.com/office/powerpoint/2010/main" val="30130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110B8-7FE8-E23C-32DE-6784674290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6FE09D-AA2B-7A1B-1DBB-2DD5739D8DA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sp>
        <p:nvSpPr>
          <p:cNvPr id="2" name="Title 1">
            <a:extLst>
              <a:ext uri="{FF2B5EF4-FFF2-40B4-BE49-F238E27FC236}">
                <a16:creationId xmlns:a16="http://schemas.microsoft.com/office/drawing/2014/main" id="{3404CB05-48D8-7D58-BAF6-C6E0130A283E}"/>
              </a:ext>
            </a:extLst>
          </p:cNvPr>
          <p:cNvSpPr>
            <a:spLocks noGrp="1"/>
          </p:cNvSpPr>
          <p:nvPr>
            <p:ph type="title" idx="4294967295"/>
          </p:nvPr>
        </p:nvSpPr>
        <p:spPr>
          <a:xfrm>
            <a:off x="828000" y="720000"/>
            <a:ext cx="10112640" cy="923330"/>
          </a:xfrm>
        </p:spPr>
        <p:txBody>
          <a:bodyPr/>
          <a:lstStyle/>
          <a:p>
            <a:r>
              <a:rPr lang="en-GB" sz="6000" b="1" i="0" kern="1200" spc="-6" dirty="0">
                <a:solidFill>
                  <a:srgbClr val="5F259F"/>
                </a:solidFill>
                <a:effectLst/>
                <a:latin typeface="Century Gothic" panose="020B0502020202020204" pitchFamily="34" charset="0"/>
                <a:ea typeface="+mj-ea"/>
                <a:cs typeface="Arial Rounded MT Bold" panose="020F0704030504030204" pitchFamily="34" charset="0"/>
              </a:rPr>
              <a:t>Support for carers</a:t>
            </a:r>
            <a:endParaRPr lang="en-GB" dirty="0"/>
          </a:p>
        </p:txBody>
      </p:sp>
      <p:sp>
        <p:nvSpPr>
          <p:cNvPr id="9" name="object 7">
            <a:extLst>
              <a:ext uri="{FF2B5EF4-FFF2-40B4-BE49-F238E27FC236}">
                <a16:creationId xmlns:a16="http://schemas.microsoft.com/office/drawing/2014/main" id="{0D46F563-2D6A-51CF-580B-638B2DFC36FB}"/>
              </a:ext>
            </a:extLst>
          </p:cNvPr>
          <p:cNvSpPr txBox="1"/>
          <p:nvPr/>
        </p:nvSpPr>
        <p:spPr>
          <a:xfrm>
            <a:off x="828000" y="1692000"/>
            <a:ext cx="10224000" cy="4970591"/>
          </a:xfrm>
          <a:prstGeom prst="rect">
            <a:avLst/>
          </a:prstGeom>
        </p:spPr>
        <p:txBody>
          <a:bodyPr vert="horz" wrap="square" lIns="0" tIns="0" rIns="0" bIns="0" rtlCol="0">
            <a:spAutoFit/>
          </a:bodyPr>
          <a:lstStyle/>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Advice helpline</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Hubs, groups and peer support</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Homecare</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Emergency planning</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Counselling </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Magazine and email newsletter</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Carer Friendly Tick Award </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Parent carer support.</a:t>
            </a:r>
          </a:p>
        </p:txBody>
      </p:sp>
      <p:grpSp>
        <p:nvGrpSpPr>
          <p:cNvPr id="5" name="Group 4">
            <a:extLst>
              <a:ext uri="{FF2B5EF4-FFF2-40B4-BE49-F238E27FC236}">
                <a16:creationId xmlns:a16="http://schemas.microsoft.com/office/drawing/2014/main" id="{950CE613-151B-D6BB-45FF-E4F78376F84F}"/>
              </a:ext>
            </a:extLst>
          </p:cNvPr>
          <p:cNvGrpSpPr/>
          <p:nvPr/>
        </p:nvGrpSpPr>
        <p:grpSpPr>
          <a:xfrm>
            <a:off x="10261931" y="455330"/>
            <a:ext cx="2376000" cy="2376000"/>
            <a:chOff x="10261931" y="455330"/>
            <a:chExt cx="2376000" cy="2376000"/>
          </a:xfrm>
        </p:grpSpPr>
        <p:sp>
          <p:nvSpPr>
            <p:cNvPr id="6" name="object 13">
              <a:extLst>
                <a:ext uri="{FF2B5EF4-FFF2-40B4-BE49-F238E27FC236}">
                  <a16:creationId xmlns:a16="http://schemas.microsoft.com/office/drawing/2014/main" id="{2317D6A1-1962-5B80-815C-6F483D72A484}"/>
                </a:ext>
              </a:extLst>
            </p:cNvPr>
            <p:cNvSpPr/>
            <p:nvPr/>
          </p:nvSpPr>
          <p:spPr>
            <a:xfrm>
              <a:off x="10261931" y="455330"/>
              <a:ext cx="2376000" cy="2376000"/>
            </a:xfrm>
            <a:custGeom>
              <a:avLst/>
              <a:gdLst/>
              <a:ahLst/>
              <a:cxnLst/>
              <a:rect l="l" t="t" r="r" b="b"/>
              <a:pathLst>
                <a:path w="1963420" h="1998345">
                  <a:moveTo>
                    <a:pt x="981532" y="0"/>
                  </a:moveTo>
                  <a:lnTo>
                    <a:pt x="933975" y="1151"/>
                  </a:lnTo>
                  <a:lnTo>
                    <a:pt x="887003" y="4573"/>
                  </a:lnTo>
                  <a:lnTo>
                    <a:pt x="840667" y="10210"/>
                  </a:lnTo>
                  <a:lnTo>
                    <a:pt x="795017" y="18012"/>
                  </a:lnTo>
                  <a:lnTo>
                    <a:pt x="750106" y="27927"/>
                  </a:lnTo>
                  <a:lnTo>
                    <a:pt x="705985" y="39901"/>
                  </a:lnTo>
                  <a:lnTo>
                    <a:pt x="662705" y="53882"/>
                  </a:lnTo>
                  <a:lnTo>
                    <a:pt x="620317" y="69819"/>
                  </a:lnTo>
                  <a:lnTo>
                    <a:pt x="578874" y="87658"/>
                  </a:lnTo>
                  <a:lnTo>
                    <a:pt x="538426" y="107347"/>
                  </a:lnTo>
                  <a:lnTo>
                    <a:pt x="499025" y="128835"/>
                  </a:lnTo>
                  <a:lnTo>
                    <a:pt x="460722" y="152068"/>
                  </a:lnTo>
                  <a:lnTo>
                    <a:pt x="423569" y="176995"/>
                  </a:lnTo>
                  <a:lnTo>
                    <a:pt x="387618" y="203563"/>
                  </a:lnTo>
                  <a:lnTo>
                    <a:pt x="352918" y="231720"/>
                  </a:lnTo>
                  <a:lnTo>
                    <a:pt x="319523" y="261413"/>
                  </a:lnTo>
                  <a:lnTo>
                    <a:pt x="287483" y="292590"/>
                  </a:lnTo>
                  <a:lnTo>
                    <a:pt x="256850" y="325199"/>
                  </a:lnTo>
                  <a:lnTo>
                    <a:pt x="227675" y="359187"/>
                  </a:lnTo>
                  <a:lnTo>
                    <a:pt x="200010" y="394503"/>
                  </a:lnTo>
                  <a:lnTo>
                    <a:pt x="173905" y="431093"/>
                  </a:lnTo>
                  <a:lnTo>
                    <a:pt x="149414" y="468905"/>
                  </a:lnTo>
                  <a:lnTo>
                    <a:pt x="126586" y="507888"/>
                  </a:lnTo>
                  <a:lnTo>
                    <a:pt x="105473" y="547988"/>
                  </a:lnTo>
                  <a:lnTo>
                    <a:pt x="86127" y="589154"/>
                  </a:lnTo>
                  <a:lnTo>
                    <a:pt x="68600" y="631333"/>
                  </a:lnTo>
                  <a:lnTo>
                    <a:pt x="52941" y="674473"/>
                  </a:lnTo>
                  <a:lnTo>
                    <a:pt x="39204" y="718521"/>
                  </a:lnTo>
                  <a:lnTo>
                    <a:pt x="27439" y="763425"/>
                  </a:lnTo>
                  <a:lnTo>
                    <a:pt x="17698" y="809133"/>
                  </a:lnTo>
                  <a:lnTo>
                    <a:pt x="10032" y="855593"/>
                  </a:lnTo>
                  <a:lnTo>
                    <a:pt x="4493" y="902751"/>
                  </a:lnTo>
                  <a:lnTo>
                    <a:pt x="1131" y="950556"/>
                  </a:lnTo>
                  <a:lnTo>
                    <a:pt x="0" y="998956"/>
                  </a:lnTo>
                  <a:lnTo>
                    <a:pt x="1131" y="1047357"/>
                  </a:lnTo>
                  <a:lnTo>
                    <a:pt x="4493" y="1095163"/>
                  </a:lnTo>
                  <a:lnTo>
                    <a:pt x="10032" y="1142322"/>
                  </a:lnTo>
                  <a:lnTo>
                    <a:pt x="17698" y="1188782"/>
                  </a:lnTo>
                  <a:lnTo>
                    <a:pt x="27439" y="1234491"/>
                  </a:lnTo>
                  <a:lnTo>
                    <a:pt x="39204" y="1279396"/>
                  </a:lnTo>
                  <a:lnTo>
                    <a:pt x="52941" y="1323444"/>
                  </a:lnTo>
                  <a:lnTo>
                    <a:pt x="68600" y="1366584"/>
                  </a:lnTo>
                  <a:lnTo>
                    <a:pt x="86127" y="1408763"/>
                  </a:lnTo>
                  <a:lnTo>
                    <a:pt x="105473" y="1449929"/>
                  </a:lnTo>
                  <a:lnTo>
                    <a:pt x="126586" y="1490030"/>
                  </a:lnTo>
                  <a:lnTo>
                    <a:pt x="149414" y="1529012"/>
                  </a:lnTo>
                  <a:lnTo>
                    <a:pt x="173905" y="1566825"/>
                  </a:lnTo>
                  <a:lnTo>
                    <a:pt x="200010" y="1603415"/>
                  </a:lnTo>
                  <a:lnTo>
                    <a:pt x="227675" y="1638730"/>
                  </a:lnTo>
                  <a:lnTo>
                    <a:pt x="256850" y="1672718"/>
                  </a:lnTo>
                  <a:lnTo>
                    <a:pt x="287483" y="1705327"/>
                  </a:lnTo>
                  <a:lnTo>
                    <a:pt x="319523" y="1736504"/>
                  </a:lnTo>
                  <a:lnTo>
                    <a:pt x="352918" y="1766197"/>
                  </a:lnTo>
                  <a:lnTo>
                    <a:pt x="387618" y="1794353"/>
                  </a:lnTo>
                  <a:lnTo>
                    <a:pt x="423569" y="1820920"/>
                  </a:lnTo>
                  <a:lnTo>
                    <a:pt x="460722" y="1845847"/>
                  </a:lnTo>
                  <a:lnTo>
                    <a:pt x="499025" y="1869080"/>
                  </a:lnTo>
                  <a:lnTo>
                    <a:pt x="538426" y="1890567"/>
                  </a:lnTo>
                  <a:lnTo>
                    <a:pt x="578874" y="1910256"/>
                  </a:lnTo>
                  <a:lnTo>
                    <a:pt x="620317" y="1928095"/>
                  </a:lnTo>
                  <a:lnTo>
                    <a:pt x="662705" y="1944031"/>
                  </a:lnTo>
                  <a:lnTo>
                    <a:pt x="705985" y="1958012"/>
                  </a:lnTo>
                  <a:lnTo>
                    <a:pt x="750106" y="1969986"/>
                  </a:lnTo>
                  <a:lnTo>
                    <a:pt x="795017" y="1979900"/>
                  </a:lnTo>
                  <a:lnTo>
                    <a:pt x="840667" y="1987702"/>
                  </a:lnTo>
                  <a:lnTo>
                    <a:pt x="887003" y="1993340"/>
                  </a:lnTo>
                  <a:lnTo>
                    <a:pt x="933975" y="1996761"/>
                  </a:lnTo>
                  <a:lnTo>
                    <a:pt x="981532" y="1997913"/>
                  </a:lnTo>
                  <a:lnTo>
                    <a:pt x="1029088" y="1996761"/>
                  </a:lnTo>
                  <a:lnTo>
                    <a:pt x="1076060" y="1993340"/>
                  </a:lnTo>
                  <a:lnTo>
                    <a:pt x="1122397" y="1987702"/>
                  </a:lnTo>
                  <a:lnTo>
                    <a:pt x="1168046" y="1979900"/>
                  </a:lnTo>
                  <a:lnTo>
                    <a:pt x="1212957" y="1969986"/>
                  </a:lnTo>
                  <a:lnTo>
                    <a:pt x="1257079" y="1958012"/>
                  </a:lnTo>
                  <a:lnTo>
                    <a:pt x="1300359" y="1944031"/>
                  </a:lnTo>
                  <a:lnTo>
                    <a:pt x="1342746" y="1928095"/>
                  </a:lnTo>
                  <a:lnTo>
                    <a:pt x="1384189" y="1910256"/>
                  </a:lnTo>
                  <a:lnTo>
                    <a:pt x="1424637" y="1890567"/>
                  </a:lnTo>
                  <a:lnTo>
                    <a:pt x="1464038" y="1869080"/>
                  </a:lnTo>
                  <a:lnTo>
                    <a:pt x="1502341" y="1845847"/>
                  </a:lnTo>
                  <a:lnTo>
                    <a:pt x="1539494" y="1820920"/>
                  </a:lnTo>
                  <a:lnTo>
                    <a:pt x="1575446" y="1794353"/>
                  </a:lnTo>
                  <a:lnTo>
                    <a:pt x="1610145" y="1766197"/>
                  </a:lnTo>
                  <a:lnTo>
                    <a:pt x="1643540" y="1736504"/>
                  </a:lnTo>
                  <a:lnTo>
                    <a:pt x="1675580" y="1705327"/>
                  </a:lnTo>
                  <a:lnTo>
                    <a:pt x="1706213" y="1672718"/>
                  </a:lnTo>
                  <a:lnTo>
                    <a:pt x="1735388" y="1638730"/>
                  </a:lnTo>
                  <a:lnTo>
                    <a:pt x="1763054" y="1603415"/>
                  </a:lnTo>
                  <a:lnTo>
                    <a:pt x="1789158" y="1566825"/>
                  </a:lnTo>
                  <a:lnTo>
                    <a:pt x="1813650" y="1529012"/>
                  </a:lnTo>
                  <a:lnTo>
                    <a:pt x="1836478" y="1490030"/>
                  </a:lnTo>
                  <a:lnTo>
                    <a:pt x="1857590" y="1449929"/>
                  </a:lnTo>
                  <a:lnTo>
                    <a:pt x="1876936" y="1408763"/>
                  </a:lnTo>
                  <a:lnTo>
                    <a:pt x="1894464" y="1366584"/>
                  </a:lnTo>
                  <a:lnTo>
                    <a:pt x="1910122" y="1323444"/>
                  </a:lnTo>
                  <a:lnTo>
                    <a:pt x="1923859" y="1279396"/>
                  </a:lnTo>
                  <a:lnTo>
                    <a:pt x="1935624" y="1234491"/>
                  </a:lnTo>
                  <a:lnTo>
                    <a:pt x="1945365" y="1188782"/>
                  </a:lnTo>
                  <a:lnTo>
                    <a:pt x="1953031" y="1142322"/>
                  </a:lnTo>
                  <a:lnTo>
                    <a:pt x="1958571" y="1095163"/>
                  </a:lnTo>
                  <a:lnTo>
                    <a:pt x="1961932" y="1047357"/>
                  </a:lnTo>
                  <a:lnTo>
                    <a:pt x="1963064" y="998956"/>
                  </a:lnTo>
                  <a:lnTo>
                    <a:pt x="1961932" y="950556"/>
                  </a:lnTo>
                  <a:lnTo>
                    <a:pt x="1958571" y="902751"/>
                  </a:lnTo>
                  <a:lnTo>
                    <a:pt x="1953031" y="855593"/>
                  </a:lnTo>
                  <a:lnTo>
                    <a:pt x="1945365" y="809133"/>
                  </a:lnTo>
                  <a:lnTo>
                    <a:pt x="1935624" y="763425"/>
                  </a:lnTo>
                  <a:lnTo>
                    <a:pt x="1923859" y="718521"/>
                  </a:lnTo>
                  <a:lnTo>
                    <a:pt x="1910122" y="674473"/>
                  </a:lnTo>
                  <a:lnTo>
                    <a:pt x="1894464" y="631333"/>
                  </a:lnTo>
                  <a:lnTo>
                    <a:pt x="1876936" y="589154"/>
                  </a:lnTo>
                  <a:lnTo>
                    <a:pt x="1857590" y="547988"/>
                  </a:lnTo>
                  <a:lnTo>
                    <a:pt x="1836478" y="507888"/>
                  </a:lnTo>
                  <a:lnTo>
                    <a:pt x="1813650" y="468905"/>
                  </a:lnTo>
                  <a:lnTo>
                    <a:pt x="1789158" y="431093"/>
                  </a:lnTo>
                  <a:lnTo>
                    <a:pt x="1763054" y="394503"/>
                  </a:lnTo>
                  <a:lnTo>
                    <a:pt x="1735388" y="359187"/>
                  </a:lnTo>
                  <a:lnTo>
                    <a:pt x="1706213" y="325199"/>
                  </a:lnTo>
                  <a:lnTo>
                    <a:pt x="1675580" y="292590"/>
                  </a:lnTo>
                  <a:lnTo>
                    <a:pt x="1643540" y="261413"/>
                  </a:lnTo>
                  <a:lnTo>
                    <a:pt x="1610145" y="231720"/>
                  </a:lnTo>
                  <a:lnTo>
                    <a:pt x="1575446" y="203563"/>
                  </a:lnTo>
                  <a:lnTo>
                    <a:pt x="1539494" y="176995"/>
                  </a:lnTo>
                  <a:lnTo>
                    <a:pt x="1502341" y="152068"/>
                  </a:lnTo>
                  <a:lnTo>
                    <a:pt x="1464038" y="128835"/>
                  </a:lnTo>
                  <a:lnTo>
                    <a:pt x="1424637" y="107347"/>
                  </a:lnTo>
                  <a:lnTo>
                    <a:pt x="1384189" y="87658"/>
                  </a:lnTo>
                  <a:lnTo>
                    <a:pt x="1342746" y="69819"/>
                  </a:lnTo>
                  <a:lnTo>
                    <a:pt x="1300359" y="53882"/>
                  </a:lnTo>
                  <a:lnTo>
                    <a:pt x="1257079" y="39901"/>
                  </a:lnTo>
                  <a:lnTo>
                    <a:pt x="1212957" y="27927"/>
                  </a:lnTo>
                  <a:lnTo>
                    <a:pt x="1168046" y="18012"/>
                  </a:lnTo>
                  <a:lnTo>
                    <a:pt x="1122397" y="10210"/>
                  </a:lnTo>
                  <a:lnTo>
                    <a:pt x="1076060" y="4573"/>
                  </a:lnTo>
                  <a:lnTo>
                    <a:pt x="1029088" y="1151"/>
                  </a:lnTo>
                  <a:lnTo>
                    <a:pt x="981532" y="0"/>
                  </a:lnTo>
                  <a:close/>
                </a:path>
              </a:pathLst>
            </a:custGeom>
            <a:solidFill>
              <a:srgbClr val="573393"/>
            </a:solidFill>
          </p:spPr>
          <p:txBody>
            <a:bodyPr wrap="square" lIns="0" tIns="0" rIns="0" bIns="0" rtlCol="0"/>
            <a:lstStyle/>
            <a:p>
              <a:endParaRPr sz="2263"/>
            </a:p>
          </p:txBody>
        </p:sp>
        <p:sp>
          <p:nvSpPr>
            <p:cNvPr id="7" name="object 14">
              <a:extLst>
                <a:ext uri="{FF2B5EF4-FFF2-40B4-BE49-F238E27FC236}">
                  <a16:creationId xmlns:a16="http://schemas.microsoft.com/office/drawing/2014/main" id="{BD197DF5-0297-6FAD-137A-26F4CCC4E34B}"/>
                </a:ext>
              </a:extLst>
            </p:cNvPr>
            <p:cNvSpPr txBox="1"/>
            <p:nvPr/>
          </p:nvSpPr>
          <p:spPr>
            <a:xfrm>
              <a:off x="10437030" y="1489441"/>
              <a:ext cx="2047180" cy="307777"/>
            </a:xfrm>
            <a:prstGeom prst="rect">
              <a:avLst/>
            </a:prstGeom>
          </p:spPr>
          <p:txBody>
            <a:bodyPr vert="horz" wrap="square" lIns="0" tIns="0" rIns="0" bIns="0" rtlCol="0">
              <a:spAutoFit/>
            </a:bodyPr>
            <a:lstStyle/>
            <a:p>
              <a:pPr algn="ctr">
                <a:spcBef>
                  <a:spcPts val="2276"/>
                </a:spcBef>
              </a:pPr>
              <a:r>
                <a:rPr lang="en-GB" sz="2000" b="1" spc="-6" dirty="0">
                  <a:solidFill>
                    <a:srgbClr val="FFCD00"/>
                  </a:solidFill>
                  <a:latin typeface="Century Gothic" panose="020B0502020202020204" pitchFamily="34" charset="0"/>
                  <a:cs typeface="Arial Rounded MT Bold"/>
                </a:rPr>
                <a:t>Cambridgeshire</a:t>
              </a:r>
              <a:endParaRPr sz="1000" dirty="0">
                <a:latin typeface="Century Gothic" panose="020B0502020202020204" pitchFamily="34" charset="0"/>
                <a:cs typeface="Arial Rounded MT Bold"/>
              </a:endParaRPr>
            </a:p>
          </p:txBody>
        </p:sp>
      </p:grpSp>
    </p:spTree>
    <p:extLst>
      <p:ext uri="{BB962C8B-B14F-4D97-AF65-F5344CB8AC3E}">
        <p14:creationId xmlns:p14="http://schemas.microsoft.com/office/powerpoint/2010/main" val="89732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7298115" y="1314445"/>
            <a:ext cx="8325011" cy="7761559"/>
          </a:xfrm>
          <a:prstGeom prst="rect">
            <a:avLst/>
          </a:prstGeom>
        </p:spPr>
      </p:pic>
      <p:sp>
        <p:nvSpPr>
          <p:cNvPr id="7" name="object 7"/>
          <p:cNvSpPr txBox="1"/>
          <p:nvPr/>
        </p:nvSpPr>
        <p:spPr>
          <a:xfrm>
            <a:off x="828000" y="4563548"/>
            <a:ext cx="6795313" cy="1247229"/>
          </a:xfrm>
          <a:prstGeom prst="rect">
            <a:avLst/>
          </a:prstGeom>
        </p:spPr>
        <p:txBody>
          <a:bodyPr vert="horz" wrap="square" lIns="0" tIns="15967" rIns="0" bIns="0" rtlCol="0">
            <a:spAutoFit/>
          </a:bodyPr>
          <a:lstStyle/>
          <a:p>
            <a:pPr marL="15968">
              <a:spcBef>
                <a:spcPts val="126"/>
              </a:spcBef>
            </a:pPr>
            <a:r>
              <a:rPr lang="en-GB" sz="4000" b="1" spc="-13" dirty="0">
                <a:solidFill>
                  <a:srgbClr val="CE0037"/>
                </a:solidFill>
                <a:latin typeface="Century Gothic" panose="020B0502020202020204" pitchFamily="34" charset="0"/>
                <a:cs typeface="Arial Rounded MT Bold"/>
              </a:rPr>
              <a:t>Awareness and Voice Delivery Lead  </a:t>
            </a:r>
          </a:p>
        </p:txBody>
      </p:sp>
      <p:sp>
        <p:nvSpPr>
          <p:cNvPr id="11" name="Title 10">
            <a:extLst>
              <a:ext uri="{FF2B5EF4-FFF2-40B4-BE49-F238E27FC236}">
                <a16:creationId xmlns:a16="http://schemas.microsoft.com/office/drawing/2014/main" id="{494E897F-964F-4742-9E4C-FA6C1C8D927C}"/>
              </a:ext>
            </a:extLst>
          </p:cNvPr>
          <p:cNvSpPr>
            <a:spLocks noGrp="1"/>
          </p:cNvSpPr>
          <p:nvPr>
            <p:ph type="title" idx="4294967295"/>
          </p:nvPr>
        </p:nvSpPr>
        <p:spPr>
          <a:xfrm>
            <a:off x="828000" y="2880000"/>
            <a:ext cx="7990536" cy="923330"/>
          </a:xfrm>
        </p:spPr>
        <p:txBody>
          <a:bodyPr/>
          <a:lstStyle/>
          <a:p>
            <a:pPr algn="l" rtl="0" eaLnBrk="1" latinLnBrk="0" hangingPunct="1"/>
            <a: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t>Jill Nooij</a:t>
            </a:r>
            <a:endParaRPr lang="en-GB" dirty="0"/>
          </a:p>
        </p:txBody>
      </p:sp>
      <p:pic>
        <p:nvPicPr>
          <p:cNvPr id="5" name="Picture 4" descr="A logo with text on it&#10;&#10;Description automatically generated">
            <a:extLst>
              <a:ext uri="{FF2B5EF4-FFF2-40B4-BE49-F238E27FC236}">
                <a16:creationId xmlns:a16="http://schemas.microsoft.com/office/drawing/2014/main" id="{CF75FE3B-C438-E617-2A5C-E32D9293D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0" y="796263"/>
            <a:ext cx="2260326" cy="862493"/>
          </a:xfrm>
          <a:prstGeom prst="rect">
            <a:avLst/>
          </a:prstGeom>
        </p:spPr>
      </p:pic>
    </p:spTree>
    <p:extLst>
      <p:ext uri="{BB962C8B-B14F-4D97-AF65-F5344CB8AC3E}">
        <p14:creationId xmlns:p14="http://schemas.microsoft.com/office/powerpoint/2010/main" val="356798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ADE56-3275-28DF-106F-AC8472F08F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sp>
        <p:nvSpPr>
          <p:cNvPr id="2" name="Title 1">
            <a:extLst>
              <a:ext uri="{FF2B5EF4-FFF2-40B4-BE49-F238E27FC236}">
                <a16:creationId xmlns:a16="http://schemas.microsoft.com/office/drawing/2014/main" id="{8D46C70C-3B2D-4041-BF3A-74A386253AC2}"/>
              </a:ext>
            </a:extLst>
          </p:cNvPr>
          <p:cNvSpPr>
            <a:spLocks noGrp="1"/>
          </p:cNvSpPr>
          <p:nvPr>
            <p:ph type="title" idx="4294967295"/>
          </p:nvPr>
        </p:nvSpPr>
        <p:spPr>
          <a:xfrm>
            <a:off x="828000" y="720000"/>
            <a:ext cx="10112640" cy="923330"/>
          </a:xfrm>
        </p:spPr>
        <p:txBody>
          <a:bodyPr/>
          <a:lstStyle/>
          <a:p>
            <a:r>
              <a:rPr lang="en-GB" sz="6000" b="1" i="0" kern="1200" spc="-6" dirty="0">
                <a:solidFill>
                  <a:srgbClr val="5F259F"/>
                </a:solidFill>
                <a:effectLst/>
                <a:latin typeface="Century Gothic" panose="020B0502020202020204" pitchFamily="34" charset="0"/>
                <a:ea typeface="+mj-ea"/>
                <a:cs typeface="Arial Rounded MT Bold" panose="020F0704030504030204" pitchFamily="34" charset="0"/>
              </a:rPr>
              <a:t>Support for carers</a:t>
            </a:r>
            <a:endParaRPr lang="en-GB" dirty="0"/>
          </a:p>
        </p:txBody>
      </p:sp>
      <p:sp>
        <p:nvSpPr>
          <p:cNvPr id="9" name="object 7">
            <a:extLst>
              <a:ext uri="{FF2B5EF4-FFF2-40B4-BE49-F238E27FC236}">
                <a16:creationId xmlns:a16="http://schemas.microsoft.com/office/drawing/2014/main" id="{2436EACA-E1E5-4FB7-8B3D-38637F4E98C7}"/>
              </a:ext>
            </a:extLst>
          </p:cNvPr>
          <p:cNvSpPr txBox="1"/>
          <p:nvPr/>
        </p:nvSpPr>
        <p:spPr>
          <a:xfrm>
            <a:off x="828000" y="1692000"/>
            <a:ext cx="10224000" cy="4339650"/>
          </a:xfrm>
          <a:prstGeom prst="rect">
            <a:avLst/>
          </a:prstGeom>
        </p:spPr>
        <p:txBody>
          <a:bodyPr vert="horz" wrap="square" lIns="0" tIns="0" rIns="0" bIns="0" rtlCol="0">
            <a:spAutoFit/>
          </a:bodyPr>
          <a:lstStyle/>
          <a:p>
            <a:pPr>
              <a:spcBef>
                <a:spcPts val="600"/>
              </a:spcBef>
            </a:pPr>
            <a:endParaRPr lang="en-GB" sz="3600" b="1" spc="-6" dirty="0">
              <a:solidFill>
                <a:srgbClr val="5F259F"/>
              </a:solidFill>
              <a:latin typeface="Century Gothic" panose="020B0502020202020204" pitchFamily="34" charset="0"/>
              <a:cs typeface="Arial Rounded MT Bold"/>
            </a:endParaRP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Making Space</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Rethink </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Centre 33 </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Pinpoint </a:t>
            </a:r>
          </a:p>
          <a:p>
            <a:pPr marL="720000" indent="-720000">
              <a:spcBef>
                <a:spcPts val="600"/>
              </a:spcBef>
              <a:buBlip>
                <a:blip r:embed="rId3"/>
              </a:buBlip>
            </a:pPr>
            <a:r>
              <a:rPr lang="en-GB" sz="3600" b="1" spc="-6" dirty="0">
                <a:solidFill>
                  <a:srgbClr val="5F259F"/>
                </a:solidFill>
                <a:latin typeface="Century Gothic" panose="020B0502020202020204" pitchFamily="34" charset="0"/>
                <a:cs typeface="Arial Rounded MT Bold"/>
              </a:rPr>
              <a:t>Family Voice </a:t>
            </a:r>
          </a:p>
          <a:p>
            <a:pPr marL="720000" indent="-720000">
              <a:spcBef>
                <a:spcPts val="600"/>
              </a:spcBef>
              <a:buBlip>
                <a:blip r:embed="rId3"/>
              </a:buBlip>
            </a:pPr>
            <a:endParaRPr lang="en-GB" sz="3600" b="1" spc="-6" dirty="0">
              <a:solidFill>
                <a:srgbClr val="5F259F"/>
              </a:solidFill>
              <a:latin typeface="Century Gothic" panose="020B0502020202020204" pitchFamily="34" charset="0"/>
              <a:cs typeface="Arial Rounded MT Bold"/>
            </a:endParaRPr>
          </a:p>
        </p:txBody>
      </p:sp>
    </p:spTree>
    <p:extLst>
      <p:ext uri="{BB962C8B-B14F-4D97-AF65-F5344CB8AC3E}">
        <p14:creationId xmlns:p14="http://schemas.microsoft.com/office/powerpoint/2010/main" val="187503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ADE56-3275-28DF-106F-AC8472F08F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pic>
        <p:nvPicPr>
          <p:cNvPr id="8" name="Picture 7">
            <a:extLst>
              <a:ext uri="{FF2B5EF4-FFF2-40B4-BE49-F238E27FC236}">
                <a16:creationId xmlns:a16="http://schemas.microsoft.com/office/drawing/2014/main" id="{33D697F3-08DF-ADE7-9F96-DCB99124A380}"/>
              </a:ext>
            </a:extLst>
          </p:cNvPr>
          <p:cNvPicPr>
            <a:picLocks noChangeAspect="1"/>
          </p:cNvPicPr>
          <p:nvPr/>
        </p:nvPicPr>
        <p:blipFill rotWithShape="1">
          <a:blip r:embed="rId3"/>
          <a:srcRect t="9020" r="3653" b="6157"/>
          <a:stretch/>
        </p:blipFill>
        <p:spPr>
          <a:xfrm>
            <a:off x="608579" y="369343"/>
            <a:ext cx="12535920" cy="6204858"/>
          </a:xfrm>
          <a:prstGeom prst="rect">
            <a:avLst/>
          </a:prstGeom>
        </p:spPr>
      </p:pic>
    </p:spTree>
    <p:extLst>
      <p:ext uri="{BB962C8B-B14F-4D97-AF65-F5344CB8AC3E}">
        <p14:creationId xmlns:p14="http://schemas.microsoft.com/office/powerpoint/2010/main" val="290488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4A6C-DCDC-B793-BDF2-8FBF9DDC84EA}"/>
              </a:ext>
            </a:extLst>
          </p:cNvPr>
          <p:cNvSpPr>
            <a:spLocks noGrp="1"/>
          </p:cNvSpPr>
          <p:nvPr>
            <p:ph type="ctrTitle"/>
          </p:nvPr>
        </p:nvSpPr>
        <p:spPr/>
        <p:txBody>
          <a:bodyPr>
            <a:normAutofit/>
          </a:bodyPr>
          <a:lstStyle/>
          <a:p>
            <a:r>
              <a:rPr lang="en-GB" sz="3088" dirty="0">
                <a:solidFill>
                  <a:srgbClr val="0070C0"/>
                </a:solidFill>
                <a:latin typeface="Arial" panose="020B0604020202020204" pitchFamily="34" charset="0"/>
                <a:cs typeface="Arial" panose="020B0604020202020204" pitchFamily="34" charset="0"/>
              </a:rPr>
              <a:t>Carers and Mental Health</a:t>
            </a:r>
          </a:p>
        </p:txBody>
      </p:sp>
      <p:sp>
        <p:nvSpPr>
          <p:cNvPr id="3" name="Subtitle 2">
            <a:extLst>
              <a:ext uri="{FF2B5EF4-FFF2-40B4-BE49-F238E27FC236}">
                <a16:creationId xmlns:a16="http://schemas.microsoft.com/office/drawing/2014/main" id="{393FBBAE-74C5-1CDB-57A9-9364C052DB26}"/>
              </a:ext>
            </a:extLst>
          </p:cNvPr>
          <p:cNvSpPr>
            <a:spLocks noGrp="1"/>
          </p:cNvSpPr>
          <p:nvPr>
            <p:ph type="subTitle" idx="1"/>
          </p:nvPr>
        </p:nvSpPr>
        <p:spPr/>
        <p:txBody>
          <a:bodyPr>
            <a:normAutofit fontScale="25000" lnSpcReduction="20000"/>
          </a:bodyPr>
          <a:lstStyle/>
          <a:p>
            <a:endParaRPr lang="en-GB" sz="11200" dirty="0">
              <a:solidFill>
                <a:srgbClr val="0070C0"/>
              </a:solidFill>
              <a:latin typeface="Arial" panose="020B0604020202020204" pitchFamily="34" charset="0"/>
              <a:cs typeface="Arial" panose="020B0604020202020204" pitchFamily="34" charset="0"/>
            </a:endParaRPr>
          </a:p>
          <a:p>
            <a:r>
              <a:rPr lang="en-GB" sz="11200" dirty="0">
                <a:solidFill>
                  <a:srgbClr val="0070C0"/>
                </a:solidFill>
                <a:latin typeface="Arial" panose="020B0604020202020204" pitchFamily="34" charset="0"/>
                <a:cs typeface="Arial" panose="020B0604020202020204" pitchFamily="34" charset="0"/>
              </a:rPr>
              <a:t>Jonathan Wells</a:t>
            </a:r>
          </a:p>
          <a:p>
            <a:r>
              <a:rPr lang="en-GB" sz="11200" dirty="0">
                <a:solidFill>
                  <a:srgbClr val="0070C0"/>
                </a:solidFill>
                <a:latin typeface="Arial" panose="020B0604020202020204" pitchFamily="34" charset="0"/>
                <a:cs typeface="Arial" panose="020B0604020202020204" pitchFamily="34" charset="0"/>
              </a:rPr>
              <a:t>Rethink Carer Support – Cambridgeshire and Peterborough</a:t>
            </a:r>
          </a:p>
          <a:p>
            <a:r>
              <a:rPr lang="en-GB" sz="11200" dirty="0">
                <a:solidFill>
                  <a:srgbClr val="0070C0"/>
                </a:solidFill>
                <a:latin typeface="Arial" panose="020B0604020202020204" pitchFamily="34" charset="0"/>
                <a:cs typeface="Arial" panose="020B0604020202020204" pitchFamily="34" charset="0"/>
              </a:rPr>
              <a:t>October 2025</a:t>
            </a: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a:p>
            <a:endParaRPr lang="en-GB" sz="3088"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5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E500-1264-2AF3-522F-1615495CBDA0}"/>
              </a:ext>
            </a:extLst>
          </p:cNvPr>
          <p:cNvSpPr>
            <a:spLocks noGrp="1"/>
          </p:cNvSpPr>
          <p:nvPr>
            <p:ph type="title"/>
          </p:nvPr>
        </p:nvSpPr>
        <p:spPr>
          <a:xfrm>
            <a:off x="1115578" y="1198428"/>
            <a:ext cx="10112640" cy="1122167"/>
          </a:xfrm>
        </p:spPr>
        <p:txBody>
          <a:bodyPr/>
          <a:lstStyle/>
          <a:p>
            <a:r>
              <a:rPr lang="en-GB" b="0" dirty="0">
                <a:solidFill>
                  <a:srgbClr val="0070C0"/>
                </a:solidFill>
                <a:latin typeface="Aptos Display" panose="020B0004020202020204" pitchFamily="34" charset="0"/>
              </a:rPr>
              <a:t>Key Points </a:t>
            </a:r>
          </a:p>
        </p:txBody>
      </p:sp>
      <p:sp>
        <p:nvSpPr>
          <p:cNvPr id="3" name="Content Placeholder 2">
            <a:extLst>
              <a:ext uri="{FF2B5EF4-FFF2-40B4-BE49-F238E27FC236}">
                <a16:creationId xmlns:a16="http://schemas.microsoft.com/office/drawing/2014/main" id="{806E905D-E564-DF2C-D4EB-260FD28551BE}"/>
              </a:ext>
            </a:extLst>
          </p:cNvPr>
          <p:cNvSpPr>
            <a:spLocks noGrp="1"/>
          </p:cNvSpPr>
          <p:nvPr>
            <p:ph idx="1"/>
          </p:nvPr>
        </p:nvSpPr>
        <p:spPr>
          <a:xfrm>
            <a:off x="1115579" y="2804689"/>
            <a:ext cx="11213380" cy="2585323"/>
          </a:xfrm>
        </p:spPr>
        <p:txBody>
          <a:bodyPr/>
          <a:lstStyle/>
          <a:p>
            <a:pPr marL="285750" indent="-285750">
              <a:buFont typeface="Arial" panose="020B0604020202020204" pitchFamily="34" charset="0"/>
              <a:buChar char="•"/>
            </a:pPr>
            <a:r>
              <a:rPr lang="en-GB" sz="2400" dirty="0">
                <a:latin typeface="Aptos" panose="020B0004020202020204" pitchFamily="34" charset="0"/>
              </a:rPr>
              <a:t>Families are crucial in helping their loved one with mental health conditions</a:t>
            </a:r>
          </a:p>
          <a:p>
            <a:pPr marL="285750" indent="-285750">
              <a:buFont typeface="Arial" panose="020B0604020202020204" pitchFamily="34" charset="0"/>
              <a:buChar char="•"/>
            </a:pPr>
            <a:r>
              <a:rPr lang="en-GB" sz="2400" dirty="0">
                <a:latin typeface="Aptos" panose="020B0004020202020204" pitchFamily="34" charset="0"/>
              </a:rPr>
              <a:t>Their role includes  carrying on supporting their loved one, understanding what helps and what doesn’t help, being a key part of care plans and safety plans, giving information to CPFT and other staff</a:t>
            </a:r>
          </a:p>
          <a:p>
            <a:pPr marL="285750" indent="-285750">
              <a:buFont typeface="Arial" panose="020B0604020202020204" pitchFamily="34" charset="0"/>
              <a:buChar char="•"/>
            </a:pPr>
            <a:r>
              <a:rPr lang="en-GB" sz="2400" dirty="0">
                <a:latin typeface="Aptos" panose="020B0004020202020204" pitchFamily="34" charset="0"/>
              </a:rPr>
              <a:t>Being an unpaid carer can be really tough; so it’s absolutely right to look after yourself!</a:t>
            </a:r>
          </a:p>
          <a:p>
            <a:pPr marL="285750" indent="-285750">
              <a:buFont typeface="Arial" panose="020B0604020202020204" pitchFamily="34" charset="0"/>
              <a:buChar char="•"/>
            </a:pPr>
            <a:r>
              <a:rPr lang="en-GB" sz="2400" dirty="0">
                <a:latin typeface="Aptos" panose="020B0004020202020204" pitchFamily="34" charset="0"/>
              </a:rPr>
              <a:t>Triangle of Care</a:t>
            </a:r>
          </a:p>
        </p:txBody>
      </p:sp>
    </p:spTree>
    <p:extLst>
      <p:ext uri="{BB962C8B-B14F-4D97-AF65-F5344CB8AC3E}">
        <p14:creationId xmlns:p14="http://schemas.microsoft.com/office/powerpoint/2010/main" val="120255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1851-E161-55E8-D160-4ACD33666550}"/>
              </a:ext>
            </a:extLst>
          </p:cNvPr>
          <p:cNvSpPr>
            <a:spLocks noGrp="1"/>
          </p:cNvSpPr>
          <p:nvPr>
            <p:ph type="title"/>
          </p:nvPr>
        </p:nvSpPr>
        <p:spPr>
          <a:xfrm>
            <a:off x="1115578" y="1198428"/>
            <a:ext cx="10112640" cy="1122167"/>
          </a:xfrm>
        </p:spPr>
        <p:txBody>
          <a:bodyPr/>
          <a:lstStyle/>
          <a:p>
            <a:r>
              <a:rPr lang="en-GB" b="0" dirty="0">
                <a:solidFill>
                  <a:srgbClr val="0070C0"/>
                </a:solidFill>
                <a:latin typeface="Aptos Display" panose="020B0004020202020204" pitchFamily="34" charset="0"/>
              </a:rPr>
              <a:t>Key Issues</a:t>
            </a:r>
          </a:p>
        </p:txBody>
      </p:sp>
      <p:sp>
        <p:nvSpPr>
          <p:cNvPr id="3" name="Content Placeholder 2">
            <a:extLst>
              <a:ext uri="{FF2B5EF4-FFF2-40B4-BE49-F238E27FC236}">
                <a16:creationId xmlns:a16="http://schemas.microsoft.com/office/drawing/2014/main" id="{A186CB46-F168-EAEF-ED87-1099C714B998}"/>
              </a:ext>
            </a:extLst>
          </p:cNvPr>
          <p:cNvSpPr>
            <a:spLocks noGrp="1"/>
          </p:cNvSpPr>
          <p:nvPr>
            <p:ph idx="1"/>
          </p:nvPr>
        </p:nvSpPr>
        <p:spPr>
          <a:xfrm>
            <a:off x="1115579" y="2673429"/>
            <a:ext cx="11213380" cy="2154436"/>
          </a:xfrm>
        </p:spPr>
        <p:txBody>
          <a:bodyPr/>
          <a:lstStyle/>
          <a:p>
            <a:pPr marL="285750" indent="-285750">
              <a:buFont typeface="Arial" panose="020B0604020202020204" pitchFamily="34" charset="0"/>
              <a:buChar char="•"/>
            </a:pPr>
            <a:r>
              <a:rPr lang="en-GB" sz="2800" dirty="0">
                <a:latin typeface="Aptos" panose="020B0004020202020204" pitchFamily="34" charset="0"/>
              </a:rPr>
              <a:t>Isolation and stigma</a:t>
            </a:r>
          </a:p>
          <a:p>
            <a:pPr marL="285750" indent="-285750">
              <a:buFont typeface="Arial" panose="020B0604020202020204" pitchFamily="34" charset="0"/>
              <a:buChar char="•"/>
            </a:pPr>
            <a:r>
              <a:rPr lang="en-GB" sz="2800" dirty="0">
                <a:latin typeface="Aptos" panose="020B0004020202020204" pitchFamily="34" charset="0"/>
              </a:rPr>
              <a:t>Significant problems in accessing and getting a clinically effective services from NHS and social care</a:t>
            </a:r>
          </a:p>
          <a:p>
            <a:pPr marL="285750" indent="-285750">
              <a:buFont typeface="Arial" panose="020B0604020202020204" pitchFamily="34" charset="0"/>
              <a:buChar char="•"/>
            </a:pPr>
            <a:r>
              <a:rPr lang="en-GB" sz="2800" dirty="0">
                <a:latin typeface="Aptos" panose="020B0004020202020204" pitchFamily="34" charset="0"/>
              </a:rPr>
              <a:t>Navigating over-complicated systems</a:t>
            </a:r>
          </a:p>
          <a:p>
            <a:pPr marL="285750" indent="-285750">
              <a:buFont typeface="Arial" panose="020B0604020202020204" pitchFamily="34" charset="0"/>
              <a:buChar char="•"/>
            </a:pPr>
            <a:r>
              <a:rPr lang="en-GB" sz="2800" dirty="0">
                <a:latin typeface="Aptos" panose="020B0004020202020204" pitchFamily="34" charset="0"/>
              </a:rPr>
              <a:t>Confidentiality rules</a:t>
            </a:r>
          </a:p>
        </p:txBody>
      </p:sp>
    </p:spTree>
    <p:extLst>
      <p:ext uri="{BB962C8B-B14F-4D97-AF65-F5344CB8AC3E}">
        <p14:creationId xmlns:p14="http://schemas.microsoft.com/office/powerpoint/2010/main" val="45943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CDF9-D5D0-B3C8-D7AA-1BC8786AC55A}"/>
              </a:ext>
            </a:extLst>
          </p:cNvPr>
          <p:cNvSpPr>
            <a:spLocks noGrp="1"/>
          </p:cNvSpPr>
          <p:nvPr>
            <p:ph type="title"/>
          </p:nvPr>
        </p:nvSpPr>
        <p:spPr>
          <a:xfrm>
            <a:off x="1192611" y="1119392"/>
            <a:ext cx="10112640" cy="1122167"/>
          </a:xfrm>
        </p:spPr>
        <p:txBody>
          <a:bodyPr/>
          <a:lstStyle/>
          <a:p>
            <a:r>
              <a:rPr lang="en-GB" b="0" dirty="0">
                <a:solidFill>
                  <a:srgbClr val="0070C0"/>
                </a:solidFill>
                <a:latin typeface="Aptos" panose="020B0004020202020204" pitchFamily="34" charset="0"/>
              </a:rPr>
              <a:t>Key Local Supports</a:t>
            </a:r>
          </a:p>
        </p:txBody>
      </p:sp>
      <p:sp>
        <p:nvSpPr>
          <p:cNvPr id="3" name="Content Placeholder 2">
            <a:extLst>
              <a:ext uri="{FF2B5EF4-FFF2-40B4-BE49-F238E27FC236}">
                <a16:creationId xmlns:a16="http://schemas.microsoft.com/office/drawing/2014/main" id="{04C2EB47-8932-6527-04D7-D1B5B0300799}"/>
              </a:ext>
            </a:extLst>
          </p:cNvPr>
          <p:cNvSpPr>
            <a:spLocks noGrp="1"/>
          </p:cNvSpPr>
          <p:nvPr>
            <p:ph idx="1"/>
          </p:nvPr>
        </p:nvSpPr>
        <p:spPr>
          <a:xfrm>
            <a:off x="1115578" y="2950428"/>
            <a:ext cx="11213380" cy="2215991"/>
          </a:xfrm>
        </p:spPr>
        <p:txBody>
          <a:bodyPr/>
          <a:lstStyle/>
          <a:p>
            <a:r>
              <a:rPr lang="en-GB" sz="2400" dirty="0">
                <a:latin typeface="Aptos" panose="020B0004020202020204" pitchFamily="34" charset="0"/>
              </a:rPr>
              <a:t>Your own family and friends – talk about your situation</a:t>
            </a:r>
          </a:p>
          <a:p>
            <a:r>
              <a:rPr lang="en-GB" sz="2400" dirty="0">
                <a:latin typeface="Aptos" panose="020B0004020202020204" pitchFamily="34" charset="0"/>
              </a:rPr>
              <a:t>Know your rights as a carer whether or not you like the term</a:t>
            </a:r>
          </a:p>
          <a:p>
            <a:r>
              <a:rPr lang="en-GB" sz="2400" dirty="0">
                <a:latin typeface="Aptos" panose="020B0004020202020204" pitchFamily="34" charset="0"/>
              </a:rPr>
              <a:t>Making Space</a:t>
            </a:r>
          </a:p>
          <a:p>
            <a:r>
              <a:rPr lang="en-GB" sz="2400" dirty="0">
                <a:latin typeface="Aptos" panose="020B0004020202020204" pitchFamily="34" charset="0"/>
              </a:rPr>
              <a:t>Rethink Carer Support</a:t>
            </a:r>
          </a:p>
          <a:p>
            <a:r>
              <a:rPr lang="en-GB" sz="2400" dirty="0">
                <a:latin typeface="Aptos" panose="020B0004020202020204" pitchFamily="34" charset="0"/>
              </a:rPr>
              <a:t>Caring Together</a:t>
            </a:r>
          </a:p>
          <a:p>
            <a:r>
              <a:rPr lang="en-GB" sz="2400" dirty="0">
                <a:latin typeface="Aptos" panose="020B0004020202020204" pitchFamily="34" charset="0"/>
              </a:rPr>
              <a:t>Centre 33 Young Carers Team</a:t>
            </a:r>
          </a:p>
        </p:txBody>
      </p:sp>
    </p:spTree>
    <p:extLst>
      <p:ext uri="{BB962C8B-B14F-4D97-AF65-F5344CB8AC3E}">
        <p14:creationId xmlns:p14="http://schemas.microsoft.com/office/powerpoint/2010/main" val="46208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C803-7966-82A0-9355-30F84C5E82BD}"/>
              </a:ext>
            </a:extLst>
          </p:cNvPr>
          <p:cNvSpPr>
            <a:spLocks noGrp="1"/>
          </p:cNvSpPr>
          <p:nvPr>
            <p:ph type="title"/>
          </p:nvPr>
        </p:nvSpPr>
        <p:spPr>
          <a:xfrm>
            <a:off x="1115578" y="1216212"/>
            <a:ext cx="10112640" cy="1122167"/>
          </a:xfrm>
        </p:spPr>
        <p:txBody>
          <a:bodyPr/>
          <a:lstStyle/>
          <a:p>
            <a:r>
              <a:rPr lang="en-GB" b="0" dirty="0">
                <a:solidFill>
                  <a:srgbClr val="0070C0"/>
                </a:solidFill>
                <a:latin typeface="Aptos Display" panose="020B0004020202020204" pitchFamily="34" charset="0"/>
              </a:rPr>
              <a:t>Mental Health Act - 1</a:t>
            </a:r>
          </a:p>
        </p:txBody>
      </p:sp>
      <p:sp>
        <p:nvSpPr>
          <p:cNvPr id="3" name="Content Placeholder 2">
            <a:extLst>
              <a:ext uri="{FF2B5EF4-FFF2-40B4-BE49-F238E27FC236}">
                <a16:creationId xmlns:a16="http://schemas.microsoft.com/office/drawing/2014/main" id="{AC0F7AD6-9A24-D437-396A-780931EF877A}"/>
              </a:ext>
            </a:extLst>
          </p:cNvPr>
          <p:cNvSpPr>
            <a:spLocks noGrp="1"/>
          </p:cNvSpPr>
          <p:nvPr>
            <p:ph idx="1"/>
          </p:nvPr>
        </p:nvSpPr>
        <p:spPr>
          <a:xfrm>
            <a:off x="1115578" y="2950428"/>
            <a:ext cx="11213380" cy="2585323"/>
          </a:xfrm>
        </p:spPr>
        <p:txBody>
          <a:bodyPr/>
          <a:lstStyle/>
          <a:p>
            <a:r>
              <a:rPr lang="en-GB" sz="2400" dirty="0">
                <a:latin typeface="Aptos" panose="020B0004020202020204" pitchFamily="34" charset="0"/>
              </a:rPr>
              <a:t>The </a:t>
            </a:r>
            <a:r>
              <a:rPr lang="en-GB" sz="2400" b="1" dirty="0">
                <a:latin typeface="Aptos" panose="020B0004020202020204" pitchFamily="34" charset="0"/>
              </a:rPr>
              <a:t>nearest relative </a:t>
            </a:r>
            <a:r>
              <a:rPr lang="en-GB" sz="2400" dirty="0">
                <a:latin typeface="Aptos" panose="020B0004020202020204" pitchFamily="34" charset="0"/>
              </a:rPr>
              <a:t>has certain powers when the NHS and the local authority are deciding whether their loved one should be detained in a mental health inpatient unit</a:t>
            </a:r>
          </a:p>
          <a:p>
            <a:r>
              <a:rPr lang="en-GB" sz="2400" dirty="0">
                <a:latin typeface="Aptos" panose="020B0004020202020204" pitchFamily="34" charset="0"/>
              </a:rPr>
              <a:t>The nearest relative is not the same as the next of kin or the designated carer</a:t>
            </a:r>
          </a:p>
          <a:p>
            <a:r>
              <a:rPr lang="en-GB" sz="2400" dirty="0">
                <a:latin typeface="Aptos" panose="020B0004020202020204" pitchFamily="34" charset="0"/>
              </a:rPr>
              <a:t>Detention or “sectioning” is generally based on 2 medical recommendations and an application by an Approved Mental Health Professional (usually a social worker)</a:t>
            </a:r>
          </a:p>
          <a:p>
            <a:r>
              <a:rPr lang="en-GB" sz="2400" dirty="0">
                <a:latin typeface="Aptos" panose="020B0004020202020204" pitchFamily="34" charset="0"/>
              </a:rPr>
              <a:t>A Section 2 admission is for up to 28 days and is for assessment or assessment followed by treatment  </a:t>
            </a:r>
          </a:p>
        </p:txBody>
      </p:sp>
    </p:spTree>
    <p:extLst>
      <p:ext uri="{BB962C8B-B14F-4D97-AF65-F5344CB8AC3E}">
        <p14:creationId xmlns:p14="http://schemas.microsoft.com/office/powerpoint/2010/main" val="31085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1134-508B-B8A8-1A7B-1413B2600147}"/>
              </a:ext>
            </a:extLst>
          </p:cNvPr>
          <p:cNvSpPr>
            <a:spLocks noGrp="1"/>
          </p:cNvSpPr>
          <p:nvPr>
            <p:ph type="title"/>
          </p:nvPr>
        </p:nvSpPr>
        <p:spPr>
          <a:xfrm>
            <a:off x="1257157" y="1194696"/>
            <a:ext cx="10112640" cy="1122167"/>
          </a:xfrm>
        </p:spPr>
        <p:txBody>
          <a:bodyPr/>
          <a:lstStyle/>
          <a:p>
            <a:r>
              <a:rPr lang="en-GB" b="0" dirty="0">
                <a:solidFill>
                  <a:srgbClr val="0070C0"/>
                </a:solidFill>
                <a:latin typeface="Aptos Display" panose="020B0004020202020204" pitchFamily="34" charset="0"/>
              </a:rPr>
              <a:t>Mental Health Act  - 2</a:t>
            </a:r>
          </a:p>
        </p:txBody>
      </p:sp>
      <p:sp>
        <p:nvSpPr>
          <p:cNvPr id="3" name="Content Placeholder 2">
            <a:extLst>
              <a:ext uri="{FF2B5EF4-FFF2-40B4-BE49-F238E27FC236}">
                <a16:creationId xmlns:a16="http://schemas.microsoft.com/office/drawing/2014/main" id="{429FC459-C31B-F384-03E8-5741EF7AB601}"/>
              </a:ext>
            </a:extLst>
          </p:cNvPr>
          <p:cNvSpPr>
            <a:spLocks noGrp="1"/>
          </p:cNvSpPr>
          <p:nvPr>
            <p:ph idx="1"/>
          </p:nvPr>
        </p:nvSpPr>
        <p:spPr>
          <a:xfrm>
            <a:off x="1115578" y="3088927"/>
            <a:ext cx="11213380" cy="2585323"/>
          </a:xfrm>
        </p:spPr>
        <p:txBody>
          <a:bodyPr/>
          <a:lstStyle/>
          <a:p>
            <a:pPr marL="457200" indent="-457200">
              <a:buFont typeface="Arial" panose="020B0604020202020204" pitchFamily="34" charset="0"/>
              <a:buChar char="•"/>
            </a:pPr>
            <a:r>
              <a:rPr lang="en-GB" sz="2800" dirty="0">
                <a:latin typeface="Aptos" panose="020B0004020202020204" pitchFamily="34" charset="0"/>
              </a:rPr>
              <a:t>Section 3 is for up to 6 months and is for treatment</a:t>
            </a:r>
          </a:p>
          <a:p>
            <a:pPr marL="457200" indent="-457200">
              <a:buFont typeface="Arial" panose="020B0604020202020204" pitchFamily="34" charset="0"/>
              <a:buChar char="•"/>
            </a:pPr>
            <a:r>
              <a:rPr lang="en-GB" sz="2800" dirty="0">
                <a:latin typeface="Aptos" panose="020B0004020202020204" pitchFamily="34" charset="0"/>
              </a:rPr>
              <a:t>Section 4 is an emergency detention and lasts for up to 72 hours</a:t>
            </a:r>
          </a:p>
          <a:p>
            <a:pPr marL="457200" indent="-457200">
              <a:buFont typeface="Arial" panose="020B0604020202020204" pitchFamily="34" charset="0"/>
              <a:buChar char="•"/>
            </a:pPr>
            <a:r>
              <a:rPr lang="en-GB" sz="2800" dirty="0">
                <a:latin typeface="Aptos" panose="020B0004020202020204" pitchFamily="34" charset="0"/>
              </a:rPr>
              <a:t>Section 117 applies to patients who have been detained under a S3. It says that the NHS and local authority have a </a:t>
            </a:r>
            <a:r>
              <a:rPr lang="en-GB" sz="2800" b="1" dirty="0">
                <a:latin typeface="Aptos" panose="020B0004020202020204" pitchFamily="34" charset="0"/>
              </a:rPr>
              <a:t>duty of </a:t>
            </a:r>
            <a:r>
              <a:rPr lang="en-GB" sz="2800" b="1" dirty="0">
                <a:solidFill>
                  <a:srgbClr val="0070C0"/>
                </a:solidFill>
                <a:latin typeface="Aptos" panose="020B0004020202020204" pitchFamily="34" charset="0"/>
              </a:rPr>
              <a:t>aftercare</a:t>
            </a:r>
            <a:r>
              <a:rPr lang="en-GB" sz="2800" dirty="0">
                <a:latin typeface="Aptos" panose="020B0004020202020204" pitchFamily="34" charset="0"/>
              </a:rPr>
              <a:t> to everyone who has been on a S3. This care is a legal right and should be free.</a:t>
            </a:r>
          </a:p>
        </p:txBody>
      </p:sp>
    </p:spTree>
    <p:extLst>
      <p:ext uri="{BB962C8B-B14F-4D97-AF65-F5344CB8AC3E}">
        <p14:creationId xmlns:p14="http://schemas.microsoft.com/office/powerpoint/2010/main" val="610123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045E-483D-7AF0-C81B-57EAFA097135}"/>
              </a:ext>
            </a:extLst>
          </p:cNvPr>
          <p:cNvSpPr>
            <a:spLocks noGrp="1"/>
          </p:cNvSpPr>
          <p:nvPr>
            <p:ph type="title"/>
          </p:nvPr>
        </p:nvSpPr>
        <p:spPr>
          <a:xfrm>
            <a:off x="1115578" y="1198428"/>
            <a:ext cx="10112640" cy="1122167"/>
          </a:xfrm>
        </p:spPr>
        <p:txBody>
          <a:bodyPr/>
          <a:lstStyle/>
          <a:p>
            <a:r>
              <a:rPr lang="en-GB" b="0" dirty="0">
                <a:solidFill>
                  <a:srgbClr val="0070C0"/>
                </a:solidFill>
                <a:latin typeface="Aptos Display" panose="020B0004020202020204" pitchFamily="34" charset="0"/>
              </a:rPr>
              <a:t>Mental Health Act - 3</a:t>
            </a:r>
          </a:p>
        </p:txBody>
      </p:sp>
      <p:sp>
        <p:nvSpPr>
          <p:cNvPr id="3" name="Content Placeholder 2">
            <a:extLst>
              <a:ext uri="{FF2B5EF4-FFF2-40B4-BE49-F238E27FC236}">
                <a16:creationId xmlns:a16="http://schemas.microsoft.com/office/drawing/2014/main" id="{362E83E1-3EF4-59B4-97F4-85954C62D968}"/>
              </a:ext>
            </a:extLst>
          </p:cNvPr>
          <p:cNvSpPr>
            <a:spLocks noGrp="1"/>
          </p:cNvSpPr>
          <p:nvPr>
            <p:ph idx="1"/>
          </p:nvPr>
        </p:nvSpPr>
        <p:spPr>
          <a:xfrm>
            <a:off x="1115580" y="2320595"/>
            <a:ext cx="11213380" cy="3877985"/>
          </a:xfrm>
        </p:spPr>
        <p:txBody>
          <a:bodyPr/>
          <a:lstStyle/>
          <a:p>
            <a:endParaRPr lang="en-GB" sz="2800" dirty="0">
              <a:latin typeface="Aptos Display" panose="020B0004020202020204" pitchFamily="34" charset="0"/>
            </a:endParaRPr>
          </a:p>
          <a:p>
            <a:r>
              <a:rPr lang="en-GB" sz="2800" b="1" dirty="0">
                <a:latin typeface="Aptos Display" panose="020B0004020202020204" pitchFamily="34" charset="0"/>
              </a:rPr>
              <a:t>S11 (4)</a:t>
            </a:r>
            <a:r>
              <a:rPr lang="en-GB" sz="2800" dirty="0">
                <a:latin typeface="Aptos Display" panose="020B0004020202020204" pitchFamily="34" charset="0"/>
              </a:rPr>
              <a:t> gives the nearest relative the power to object to and thus prevent the detention of their loved one under S3</a:t>
            </a:r>
          </a:p>
          <a:p>
            <a:r>
              <a:rPr lang="en-GB" sz="2800" b="1" dirty="0">
                <a:latin typeface="Aptos Display" panose="020B0004020202020204" pitchFamily="34" charset="0"/>
              </a:rPr>
              <a:t>S13 (4)</a:t>
            </a:r>
            <a:r>
              <a:rPr lang="en-GB" sz="2800" dirty="0">
                <a:latin typeface="Aptos Display" panose="020B0004020202020204" pitchFamily="34" charset="0"/>
              </a:rPr>
              <a:t> gives the NR the right to ask the local authority’s Approved Mental Health Professionals’ Team to consider their loved one’s case for detention. If they decide not to set up a full MHA assessment they must give their reasons in writing</a:t>
            </a:r>
          </a:p>
          <a:p>
            <a:r>
              <a:rPr lang="en-GB" sz="2800" b="1" dirty="0">
                <a:latin typeface="Aptos Display" panose="020B0004020202020204" pitchFamily="34" charset="0"/>
              </a:rPr>
              <a:t>S23 (2)</a:t>
            </a:r>
            <a:r>
              <a:rPr lang="en-GB" sz="2800" dirty="0">
                <a:latin typeface="Aptos Display" panose="020B0004020202020204" pitchFamily="34" charset="0"/>
              </a:rPr>
              <a:t> gives the NR the right to apply for the discharge of their loved one from detention in hospital on a S3. This can be barred by the Responsible Clinician</a:t>
            </a:r>
          </a:p>
        </p:txBody>
      </p:sp>
    </p:spTree>
    <p:extLst>
      <p:ext uri="{BB962C8B-B14F-4D97-AF65-F5344CB8AC3E}">
        <p14:creationId xmlns:p14="http://schemas.microsoft.com/office/powerpoint/2010/main" val="1348714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CFB0-B1DA-7D7D-02CD-55BE00850662}"/>
              </a:ext>
            </a:extLst>
          </p:cNvPr>
          <p:cNvSpPr>
            <a:spLocks noGrp="1"/>
          </p:cNvSpPr>
          <p:nvPr>
            <p:ph type="title"/>
          </p:nvPr>
        </p:nvSpPr>
        <p:spPr>
          <a:xfrm>
            <a:off x="1230188" y="1205454"/>
            <a:ext cx="10112640" cy="1122167"/>
          </a:xfrm>
        </p:spPr>
        <p:txBody>
          <a:bodyPr/>
          <a:lstStyle/>
          <a:p>
            <a:r>
              <a:rPr lang="en-GB" b="0" dirty="0">
                <a:solidFill>
                  <a:srgbClr val="0070C0"/>
                </a:solidFill>
                <a:latin typeface="Aptos Display" panose="020B0004020202020204" pitchFamily="34" charset="0"/>
              </a:rPr>
              <a:t>Mental Health Act -4</a:t>
            </a:r>
          </a:p>
        </p:txBody>
      </p:sp>
      <p:sp>
        <p:nvSpPr>
          <p:cNvPr id="3" name="Content Placeholder 2">
            <a:extLst>
              <a:ext uri="{FF2B5EF4-FFF2-40B4-BE49-F238E27FC236}">
                <a16:creationId xmlns:a16="http://schemas.microsoft.com/office/drawing/2014/main" id="{AC3349E7-D171-86B2-3266-E655889E7729}"/>
              </a:ext>
            </a:extLst>
          </p:cNvPr>
          <p:cNvSpPr>
            <a:spLocks noGrp="1"/>
          </p:cNvSpPr>
          <p:nvPr>
            <p:ph idx="1"/>
          </p:nvPr>
        </p:nvSpPr>
        <p:spPr>
          <a:xfrm>
            <a:off x="1230188" y="2559149"/>
            <a:ext cx="12365380" cy="2277547"/>
          </a:xfrm>
        </p:spPr>
        <p:txBody>
          <a:bodyPr/>
          <a:lstStyle/>
          <a:p>
            <a:r>
              <a:rPr lang="en-GB" sz="2800" dirty="0">
                <a:latin typeface="Aptos" panose="020B0004020202020204" pitchFamily="34" charset="0"/>
              </a:rPr>
              <a:t>More information is available from</a:t>
            </a:r>
          </a:p>
          <a:p>
            <a:r>
              <a:rPr lang="en-GB" sz="2800" dirty="0">
                <a:latin typeface="Aptos" panose="020B0004020202020204" pitchFamily="34" charset="0"/>
              </a:rPr>
              <a:t>- your local Rethink Carer Support </a:t>
            </a:r>
            <a:r>
              <a:rPr lang="en-GB" sz="2800" dirty="0">
                <a:latin typeface="Aptos" panose="020B0004020202020204" pitchFamily="34" charset="0"/>
                <a:hlinkClick r:id="rId2"/>
              </a:rPr>
              <a:t>jfgwells57@gmail.com</a:t>
            </a:r>
            <a:endParaRPr lang="en-GB" sz="2800" dirty="0">
              <a:latin typeface="Aptos" panose="020B0004020202020204" pitchFamily="34" charset="0"/>
            </a:endParaRPr>
          </a:p>
          <a:p>
            <a:r>
              <a:rPr lang="en-GB" sz="2800" dirty="0">
                <a:latin typeface="Aptos" panose="020B0004020202020204" pitchFamily="34" charset="0"/>
              </a:rPr>
              <a:t>- MINDhttps://www.mind.org.uk/information-support/legal-rights/mental-health-act-1983/about-the-mha-1983/- Rethink Mental Illness </a:t>
            </a:r>
          </a:p>
          <a:p>
            <a:endParaRPr lang="en-GB" dirty="0"/>
          </a:p>
          <a:p>
            <a:endParaRPr lang="en-GB" dirty="0"/>
          </a:p>
        </p:txBody>
      </p:sp>
    </p:spTree>
    <p:extLst>
      <p:ext uri="{BB962C8B-B14F-4D97-AF65-F5344CB8AC3E}">
        <p14:creationId xmlns:p14="http://schemas.microsoft.com/office/powerpoint/2010/main" val="379076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331" y="-165975"/>
            <a:ext cx="13579200" cy="7894800"/>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34B78F"/>
          </a:solidFill>
        </p:spPr>
        <p:txBody>
          <a:bodyPr wrap="square" lIns="0" tIns="0" rIns="0" bIns="0" rtlCol="0"/>
          <a:lstStyle/>
          <a:p>
            <a:endParaRPr sz="2263"/>
          </a:p>
        </p:txBody>
      </p:sp>
      <p:pic>
        <p:nvPicPr>
          <p:cNvPr id="20" name="Picture 19" descr="A picture containing person, indoor&#10;&#10;Description automatically generated">
            <a:extLst>
              <a:ext uri="{FF2B5EF4-FFF2-40B4-BE49-F238E27FC236}">
                <a16:creationId xmlns:a16="http://schemas.microsoft.com/office/drawing/2014/main" id="{E50D9223-624C-CC92-D475-88579F3F1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669" y="5305426"/>
            <a:ext cx="2109600" cy="2109600"/>
          </a:xfrm>
          <a:prstGeom prst="rect">
            <a:avLst/>
          </a:prstGeom>
        </p:spPr>
      </p:pic>
      <p:pic>
        <p:nvPicPr>
          <p:cNvPr id="17" name="Picture 16" descr="A person and person sitting on a bench&#10;&#10;Description automatically generated">
            <a:extLst>
              <a:ext uri="{FF2B5EF4-FFF2-40B4-BE49-F238E27FC236}">
                <a16:creationId xmlns:a16="http://schemas.microsoft.com/office/drawing/2014/main" id="{258B9BB7-9F65-9418-CBF9-76B3E3342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541" y="60426"/>
            <a:ext cx="2808000" cy="2808000"/>
          </a:xfrm>
          <a:prstGeom prst="rect">
            <a:avLst/>
          </a:prstGeom>
        </p:spPr>
      </p:pic>
      <p:grpSp>
        <p:nvGrpSpPr>
          <p:cNvPr id="6" name="Group 5">
            <a:extLst>
              <a:ext uri="{FF2B5EF4-FFF2-40B4-BE49-F238E27FC236}">
                <a16:creationId xmlns:a16="http://schemas.microsoft.com/office/drawing/2014/main" id="{BE4A2349-8A7B-4B56-ABB3-B812B49981DE}"/>
              </a:ext>
            </a:extLst>
          </p:cNvPr>
          <p:cNvGrpSpPr/>
          <p:nvPr/>
        </p:nvGrpSpPr>
        <p:grpSpPr>
          <a:xfrm>
            <a:off x="6457775" y="4697957"/>
            <a:ext cx="2468558" cy="2512468"/>
            <a:chOff x="6457775" y="4697957"/>
            <a:chExt cx="2468558" cy="2512468"/>
          </a:xfrm>
        </p:grpSpPr>
        <p:sp>
          <p:nvSpPr>
            <p:cNvPr id="13" name="object 13"/>
            <p:cNvSpPr/>
            <p:nvPr/>
          </p:nvSpPr>
          <p:spPr>
            <a:xfrm>
              <a:off x="6457775" y="4697957"/>
              <a:ext cx="2468558" cy="2512468"/>
            </a:xfrm>
            <a:custGeom>
              <a:avLst/>
              <a:gdLst/>
              <a:ahLst/>
              <a:cxnLst/>
              <a:rect l="l" t="t" r="r" b="b"/>
              <a:pathLst>
                <a:path w="1963420" h="1998345">
                  <a:moveTo>
                    <a:pt x="981532" y="0"/>
                  </a:moveTo>
                  <a:lnTo>
                    <a:pt x="933975" y="1151"/>
                  </a:lnTo>
                  <a:lnTo>
                    <a:pt x="887003" y="4573"/>
                  </a:lnTo>
                  <a:lnTo>
                    <a:pt x="840667" y="10210"/>
                  </a:lnTo>
                  <a:lnTo>
                    <a:pt x="795017" y="18012"/>
                  </a:lnTo>
                  <a:lnTo>
                    <a:pt x="750106" y="27927"/>
                  </a:lnTo>
                  <a:lnTo>
                    <a:pt x="705985" y="39901"/>
                  </a:lnTo>
                  <a:lnTo>
                    <a:pt x="662705" y="53882"/>
                  </a:lnTo>
                  <a:lnTo>
                    <a:pt x="620317" y="69819"/>
                  </a:lnTo>
                  <a:lnTo>
                    <a:pt x="578874" y="87658"/>
                  </a:lnTo>
                  <a:lnTo>
                    <a:pt x="538426" y="107347"/>
                  </a:lnTo>
                  <a:lnTo>
                    <a:pt x="499025" y="128835"/>
                  </a:lnTo>
                  <a:lnTo>
                    <a:pt x="460722" y="152068"/>
                  </a:lnTo>
                  <a:lnTo>
                    <a:pt x="423569" y="176995"/>
                  </a:lnTo>
                  <a:lnTo>
                    <a:pt x="387618" y="203563"/>
                  </a:lnTo>
                  <a:lnTo>
                    <a:pt x="352918" y="231720"/>
                  </a:lnTo>
                  <a:lnTo>
                    <a:pt x="319523" y="261413"/>
                  </a:lnTo>
                  <a:lnTo>
                    <a:pt x="287483" y="292590"/>
                  </a:lnTo>
                  <a:lnTo>
                    <a:pt x="256850" y="325199"/>
                  </a:lnTo>
                  <a:lnTo>
                    <a:pt x="227675" y="359187"/>
                  </a:lnTo>
                  <a:lnTo>
                    <a:pt x="200010" y="394503"/>
                  </a:lnTo>
                  <a:lnTo>
                    <a:pt x="173905" y="431093"/>
                  </a:lnTo>
                  <a:lnTo>
                    <a:pt x="149414" y="468905"/>
                  </a:lnTo>
                  <a:lnTo>
                    <a:pt x="126586" y="507888"/>
                  </a:lnTo>
                  <a:lnTo>
                    <a:pt x="105473" y="547988"/>
                  </a:lnTo>
                  <a:lnTo>
                    <a:pt x="86127" y="589154"/>
                  </a:lnTo>
                  <a:lnTo>
                    <a:pt x="68600" y="631333"/>
                  </a:lnTo>
                  <a:lnTo>
                    <a:pt x="52941" y="674473"/>
                  </a:lnTo>
                  <a:lnTo>
                    <a:pt x="39204" y="718521"/>
                  </a:lnTo>
                  <a:lnTo>
                    <a:pt x="27439" y="763425"/>
                  </a:lnTo>
                  <a:lnTo>
                    <a:pt x="17698" y="809133"/>
                  </a:lnTo>
                  <a:lnTo>
                    <a:pt x="10032" y="855593"/>
                  </a:lnTo>
                  <a:lnTo>
                    <a:pt x="4493" y="902751"/>
                  </a:lnTo>
                  <a:lnTo>
                    <a:pt x="1131" y="950556"/>
                  </a:lnTo>
                  <a:lnTo>
                    <a:pt x="0" y="998956"/>
                  </a:lnTo>
                  <a:lnTo>
                    <a:pt x="1131" y="1047357"/>
                  </a:lnTo>
                  <a:lnTo>
                    <a:pt x="4493" y="1095163"/>
                  </a:lnTo>
                  <a:lnTo>
                    <a:pt x="10032" y="1142322"/>
                  </a:lnTo>
                  <a:lnTo>
                    <a:pt x="17698" y="1188782"/>
                  </a:lnTo>
                  <a:lnTo>
                    <a:pt x="27439" y="1234491"/>
                  </a:lnTo>
                  <a:lnTo>
                    <a:pt x="39204" y="1279396"/>
                  </a:lnTo>
                  <a:lnTo>
                    <a:pt x="52941" y="1323444"/>
                  </a:lnTo>
                  <a:lnTo>
                    <a:pt x="68600" y="1366584"/>
                  </a:lnTo>
                  <a:lnTo>
                    <a:pt x="86127" y="1408763"/>
                  </a:lnTo>
                  <a:lnTo>
                    <a:pt x="105473" y="1449929"/>
                  </a:lnTo>
                  <a:lnTo>
                    <a:pt x="126586" y="1490030"/>
                  </a:lnTo>
                  <a:lnTo>
                    <a:pt x="149414" y="1529012"/>
                  </a:lnTo>
                  <a:lnTo>
                    <a:pt x="173905" y="1566825"/>
                  </a:lnTo>
                  <a:lnTo>
                    <a:pt x="200010" y="1603415"/>
                  </a:lnTo>
                  <a:lnTo>
                    <a:pt x="227675" y="1638730"/>
                  </a:lnTo>
                  <a:lnTo>
                    <a:pt x="256850" y="1672718"/>
                  </a:lnTo>
                  <a:lnTo>
                    <a:pt x="287483" y="1705327"/>
                  </a:lnTo>
                  <a:lnTo>
                    <a:pt x="319523" y="1736504"/>
                  </a:lnTo>
                  <a:lnTo>
                    <a:pt x="352918" y="1766197"/>
                  </a:lnTo>
                  <a:lnTo>
                    <a:pt x="387618" y="1794353"/>
                  </a:lnTo>
                  <a:lnTo>
                    <a:pt x="423569" y="1820920"/>
                  </a:lnTo>
                  <a:lnTo>
                    <a:pt x="460722" y="1845847"/>
                  </a:lnTo>
                  <a:lnTo>
                    <a:pt x="499025" y="1869080"/>
                  </a:lnTo>
                  <a:lnTo>
                    <a:pt x="538426" y="1890567"/>
                  </a:lnTo>
                  <a:lnTo>
                    <a:pt x="578874" y="1910256"/>
                  </a:lnTo>
                  <a:lnTo>
                    <a:pt x="620317" y="1928095"/>
                  </a:lnTo>
                  <a:lnTo>
                    <a:pt x="662705" y="1944031"/>
                  </a:lnTo>
                  <a:lnTo>
                    <a:pt x="705985" y="1958012"/>
                  </a:lnTo>
                  <a:lnTo>
                    <a:pt x="750106" y="1969986"/>
                  </a:lnTo>
                  <a:lnTo>
                    <a:pt x="795017" y="1979900"/>
                  </a:lnTo>
                  <a:lnTo>
                    <a:pt x="840667" y="1987702"/>
                  </a:lnTo>
                  <a:lnTo>
                    <a:pt x="887003" y="1993340"/>
                  </a:lnTo>
                  <a:lnTo>
                    <a:pt x="933975" y="1996761"/>
                  </a:lnTo>
                  <a:lnTo>
                    <a:pt x="981532" y="1997913"/>
                  </a:lnTo>
                  <a:lnTo>
                    <a:pt x="1029088" y="1996761"/>
                  </a:lnTo>
                  <a:lnTo>
                    <a:pt x="1076060" y="1993340"/>
                  </a:lnTo>
                  <a:lnTo>
                    <a:pt x="1122397" y="1987702"/>
                  </a:lnTo>
                  <a:lnTo>
                    <a:pt x="1168046" y="1979900"/>
                  </a:lnTo>
                  <a:lnTo>
                    <a:pt x="1212957" y="1969986"/>
                  </a:lnTo>
                  <a:lnTo>
                    <a:pt x="1257079" y="1958012"/>
                  </a:lnTo>
                  <a:lnTo>
                    <a:pt x="1300359" y="1944031"/>
                  </a:lnTo>
                  <a:lnTo>
                    <a:pt x="1342746" y="1928095"/>
                  </a:lnTo>
                  <a:lnTo>
                    <a:pt x="1384189" y="1910256"/>
                  </a:lnTo>
                  <a:lnTo>
                    <a:pt x="1424637" y="1890567"/>
                  </a:lnTo>
                  <a:lnTo>
                    <a:pt x="1464038" y="1869080"/>
                  </a:lnTo>
                  <a:lnTo>
                    <a:pt x="1502341" y="1845847"/>
                  </a:lnTo>
                  <a:lnTo>
                    <a:pt x="1539494" y="1820920"/>
                  </a:lnTo>
                  <a:lnTo>
                    <a:pt x="1575446" y="1794353"/>
                  </a:lnTo>
                  <a:lnTo>
                    <a:pt x="1610145" y="1766197"/>
                  </a:lnTo>
                  <a:lnTo>
                    <a:pt x="1643540" y="1736504"/>
                  </a:lnTo>
                  <a:lnTo>
                    <a:pt x="1675580" y="1705327"/>
                  </a:lnTo>
                  <a:lnTo>
                    <a:pt x="1706213" y="1672718"/>
                  </a:lnTo>
                  <a:lnTo>
                    <a:pt x="1735388" y="1638730"/>
                  </a:lnTo>
                  <a:lnTo>
                    <a:pt x="1763054" y="1603415"/>
                  </a:lnTo>
                  <a:lnTo>
                    <a:pt x="1789158" y="1566825"/>
                  </a:lnTo>
                  <a:lnTo>
                    <a:pt x="1813650" y="1529012"/>
                  </a:lnTo>
                  <a:lnTo>
                    <a:pt x="1836478" y="1490030"/>
                  </a:lnTo>
                  <a:lnTo>
                    <a:pt x="1857590" y="1449929"/>
                  </a:lnTo>
                  <a:lnTo>
                    <a:pt x="1876936" y="1408763"/>
                  </a:lnTo>
                  <a:lnTo>
                    <a:pt x="1894464" y="1366584"/>
                  </a:lnTo>
                  <a:lnTo>
                    <a:pt x="1910122" y="1323444"/>
                  </a:lnTo>
                  <a:lnTo>
                    <a:pt x="1923859" y="1279396"/>
                  </a:lnTo>
                  <a:lnTo>
                    <a:pt x="1935624" y="1234491"/>
                  </a:lnTo>
                  <a:lnTo>
                    <a:pt x="1945365" y="1188782"/>
                  </a:lnTo>
                  <a:lnTo>
                    <a:pt x="1953031" y="1142322"/>
                  </a:lnTo>
                  <a:lnTo>
                    <a:pt x="1958571" y="1095163"/>
                  </a:lnTo>
                  <a:lnTo>
                    <a:pt x="1961932" y="1047357"/>
                  </a:lnTo>
                  <a:lnTo>
                    <a:pt x="1963064" y="998956"/>
                  </a:lnTo>
                  <a:lnTo>
                    <a:pt x="1961932" y="950556"/>
                  </a:lnTo>
                  <a:lnTo>
                    <a:pt x="1958571" y="902751"/>
                  </a:lnTo>
                  <a:lnTo>
                    <a:pt x="1953031" y="855593"/>
                  </a:lnTo>
                  <a:lnTo>
                    <a:pt x="1945365" y="809133"/>
                  </a:lnTo>
                  <a:lnTo>
                    <a:pt x="1935624" y="763425"/>
                  </a:lnTo>
                  <a:lnTo>
                    <a:pt x="1923859" y="718521"/>
                  </a:lnTo>
                  <a:lnTo>
                    <a:pt x="1910122" y="674473"/>
                  </a:lnTo>
                  <a:lnTo>
                    <a:pt x="1894464" y="631333"/>
                  </a:lnTo>
                  <a:lnTo>
                    <a:pt x="1876936" y="589154"/>
                  </a:lnTo>
                  <a:lnTo>
                    <a:pt x="1857590" y="547988"/>
                  </a:lnTo>
                  <a:lnTo>
                    <a:pt x="1836478" y="507888"/>
                  </a:lnTo>
                  <a:lnTo>
                    <a:pt x="1813650" y="468905"/>
                  </a:lnTo>
                  <a:lnTo>
                    <a:pt x="1789158" y="431093"/>
                  </a:lnTo>
                  <a:lnTo>
                    <a:pt x="1763054" y="394503"/>
                  </a:lnTo>
                  <a:lnTo>
                    <a:pt x="1735388" y="359187"/>
                  </a:lnTo>
                  <a:lnTo>
                    <a:pt x="1706213" y="325199"/>
                  </a:lnTo>
                  <a:lnTo>
                    <a:pt x="1675580" y="292590"/>
                  </a:lnTo>
                  <a:lnTo>
                    <a:pt x="1643540" y="261413"/>
                  </a:lnTo>
                  <a:lnTo>
                    <a:pt x="1610145" y="231720"/>
                  </a:lnTo>
                  <a:lnTo>
                    <a:pt x="1575446" y="203563"/>
                  </a:lnTo>
                  <a:lnTo>
                    <a:pt x="1539494" y="176995"/>
                  </a:lnTo>
                  <a:lnTo>
                    <a:pt x="1502341" y="152068"/>
                  </a:lnTo>
                  <a:lnTo>
                    <a:pt x="1464038" y="128835"/>
                  </a:lnTo>
                  <a:lnTo>
                    <a:pt x="1424637" y="107347"/>
                  </a:lnTo>
                  <a:lnTo>
                    <a:pt x="1384189" y="87658"/>
                  </a:lnTo>
                  <a:lnTo>
                    <a:pt x="1342746" y="69819"/>
                  </a:lnTo>
                  <a:lnTo>
                    <a:pt x="1300359" y="53882"/>
                  </a:lnTo>
                  <a:lnTo>
                    <a:pt x="1257079" y="39901"/>
                  </a:lnTo>
                  <a:lnTo>
                    <a:pt x="1212957" y="27927"/>
                  </a:lnTo>
                  <a:lnTo>
                    <a:pt x="1168046" y="18012"/>
                  </a:lnTo>
                  <a:lnTo>
                    <a:pt x="1122397" y="10210"/>
                  </a:lnTo>
                  <a:lnTo>
                    <a:pt x="1076060" y="4573"/>
                  </a:lnTo>
                  <a:lnTo>
                    <a:pt x="1029088" y="1151"/>
                  </a:lnTo>
                  <a:lnTo>
                    <a:pt x="981532" y="0"/>
                  </a:lnTo>
                  <a:close/>
                </a:path>
              </a:pathLst>
            </a:custGeom>
            <a:solidFill>
              <a:srgbClr val="573393"/>
            </a:solidFill>
          </p:spPr>
          <p:txBody>
            <a:bodyPr wrap="square" lIns="0" tIns="0" rIns="0" bIns="0" rtlCol="0"/>
            <a:lstStyle/>
            <a:p>
              <a:endParaRPr sz="2263"/>
            </a:p>
          </p:txBody>
        </p:sp>
        <p:sp>
          <p:nvSpPr>
            <p:cNvPr id="14" name="object 14"/>
            <p:cNvSpPr txBox="1"/>
            <p:nvPr/>
          </p:nvSpPr>
          <p:spPr>
            <a:xfrm>
              <a:off x="6722269" y="5009887"/>
              <a:ext cx="1917849" cy="1862946"/>
            </a:xfrm>
            <a:prstGeom prst="rect">
              <a:avLst/>
            </a:prstGeom>
          </p:spPr>
          <p:txBody>
            <a:bodyPr vert="horz" wrap="square" lIns="0" tIns="0" rIns="0" bIns="0" rtlCol="0">
              <a:spAutoFit/>
            </a:bodyPr>
            <a:lstStyle/>
            <a:p>
              <a:pPr algn="ctr">
                <a:spcBef>
                  <a:spcPts val="2276"/>
                </a:spcBef>
              </a:pPr>
              <a:r>
                <a:rPr lang="en-GB" sz="3206" b="1" spc="-6">
                  <a:solidFill>
                    <a:srgbClr val="FFCD00"/>
                  </a:solidFill>
                  <a:latin typeface="Century Gothic" panose="020B0502020202020204" pitchFamily="34" charset="0"/>
                  <a:cs typeface="Arial Rounded MT Bold"/>
                </a:rPr>
                <a:t>12,</a:t>
              </a:r>
              <a:r>
                <a:rPr sz="3206" b="1" spc="-6">
                  <a:solidFill>
                    <a:srgbClr val="FFCD00"/>
                  </a:solidFill>
                  <a:latin typeface="Century Gothic" panose="020B0502020202020204" pitchFamily="34" charset="0"/>
                  <a:cs typeface="Arial Rounded MT Bold"/>
                </a:rPr>
                <a:t>000</a:t>
              </a:r>
              <a:endParaRPr sz="3206">
                <a:solidFill>
                  <a:srgbClr val="FFCD00"/>
                </a:solidFill>
                <a:latin typeface="Century Gothic" panose="020B0502020202020204" pitchFamily="34" charset="0"/>
                <a:cs typeface="Arial Rounded MT Bold"/>
              </a:endParaRPr>
            </a:p>
            <a:p>
              <a:pPr marR="6387" algn="ctr">
                <a:spcBef>
                  <a:spcPts val="600"/>
                </a:spcBef>
              </a:pPr>
              <a:r>
                <a:rPr lang="en-GB" sz="1400" b="1" spc="-13">
                  <a:solidFill>
                    <a:srgbClr val="FFFFFF"/>
                  </a:solidFill>
                  <a:latin typeface="Century Gothic" panose="020B0502020202020204" pitchFamily="34" charset="0"/>
                  <a:cs typeface="Arial Rounded MT Bold"/>
                </a:rPr>
                <a:t>Every day, on average, 12,000 people in the UK</a:t>
              </a:r>
              <a:br>
                <a:rPr lang="en-GB" sz="1400" b="1" spc="-13">
                  <a:solidFill>
                    <a:srgbClr val="FFFFFF"/>
                  </a:solidFill>
                  <a:latin typeface="Century Gothic" panose="020B0502020202020204" pitchFamily="34" charset="0"/>
                  <a:cs typeface="Arial Rounded MT Bold"/>
                </a:rPr>
              </a:br>
              <a:r>
                <a:rPr lang="en-GB" sz="1400" b="1" spc="-13">
                  <a:solidFill>
                    <a:srgbClr val="FFFFFF"/>
                  </a:solidFill>
                  <a:latin typeface="Century Gothic" panose="020B0502020202020204" pitchFamily="34" charset="0"/>
                  <a:cs typeface="Arial Rounded MT Bold"/>
                </a:rPr>
                <a:t>take on a caring role.</a:t>
              </a:r>
              <a:br>
                <a:rPr lang="en-GB" sz="1400" b="1" spc="-13">
                  <a:solidFill>
                    <a:srgbClr val="FFFFFF"/>
                  </a:solidFill>
                  <a:latin typeface="Century Gothic" panose="020B0502020202020204" pitchFamily="34" charset="0"/>
                  <a:cs typeface="Arial Rounded MT Bold"/>
                </a:rPr>
              </a:br>
              <a:r>
                <a:rPr lang="en-GB" sz="1400" b="1" spc="-13">
                  <a:solidFill>
                    <a:srgbClr val="FFFFFF"/>
                  </a:solidFill>
                  <a:latin typeface="Century Gothic" panose="020B0502020202020204" pitchFamily="34" charset="0"/>
                  <a:cs typeface="Arial Rounded MT Bold"/>
                </a:rPr>
                <a:t>That’s 82,000 people</a:t>
              </a:r>
              <a:br>
                <a:rPr lang="en-GB" sz="1400" b="1" spc="-13">
                  <a:solidFill>
                    <a:srgbClr val="FFFFFF"/>
                  </a:solidFill>
                  <a:latin typeface="Century Gothic" panose="020B0502020202020204" pitchFamily="34" charset="0"/>
                  <a:cs typeface="Arial Rounded MT Bold"/>
                </a:rPr>
              </a:br>
              <a:r>
                <a:rPr lang="en-GB" sz="1400" b="1" spc="-13">
                  <a:solidFill>
                    <a:srgbClr val="FFFFFF"/>
                  </a:solidFill>
                  <a:latin typeface="Century Gothic" panose="020B0502020202020204" pitchFamily="34" charset="0"/>
                  <a:cs typeface="Arial Rounded MT Bold"/>
                </a:rPr>
                <a:t>a week.</a:t>
              </a:r>
            </a:p>
          </p:txBody>
        </p:sp>
      </p:grpSp>
      <p:sp>
        <p:nvSpPr>
          <p:cNvPr id="16" name="object 16"/>
          <p:cNvSpPr txBox="1"/>
          <p:nvPr/>
        </p:nvSpPr>
        <p:spPr>
          <a:xfrm>
            <a:off x="827999" y="1800000"/>
            <a:ext cx="5760000" cy="2832278"/>
          </a:xfrm>
          <a:prstGeom prst="rect">
            <a:avLst/>
          </a:prstGeom>
        </p:spPr>
        <p:txBody>
          <a:bodyPr vert="horz" wrap="square" lIns="0" tIns="15967" rIns="0" bIns="0" rtlCol="0" anchor="t">
            <a:spAutoFit/>
          </a:bodyPr>
          <a:lstStyle/>
          <a:p>
            <a:pPr>
              <a:spcBef>
                <a:spcPts val="1800"/>
              </a:spcBef>
            </a:pPr>
            <a:r>
              <a:rPr lang="en-GB" sz="2400" b="1" spc="-13">
                <a:solidFill>
                  <a:srgbClr val="2E1A47"/>
                </a:solidFill>
                <a:latin typeface="Century Gothic" panose="020B0502020202020204" pitchFamily="34" charset="0"/>
                <a:cs typeface="Arial Rounded MT Bold"/>
              </a:rPr>
              <a:t>At Caring Together our vision is a world with no unpaid carer in crisis, isolated or struggling alone. </a:t>
            </a:r>
          </a:p>
          <a:p>
            <a:pPr>
              <a:spcBef>
                <a:spcPts val="1800"/>
              </a:spcBef>
            </a:pPr>
            <a:r>
              <a:rPr lang="en-GB" sz="2400" b="1" spc="-13">
                <a:solidFill>
                  <a:srgbClr val="2E1847"/>
                </a:solidFill>
                <a:latin typeface="Century Gothic"/>
              </a:rPr>
              <a:t>It is our mission that people know where to go for help before, during and after their caring role and get the practical support that matters.</a:t>
            </a:r>
            <a:endParaRPr lang="en-GB">
              <a:latin typeface="Century Gothic"/>
            </a:endParaRPr>
          </a:p>
        </p:txBody>
      </p:sp>
      <p:sp>
        <p:nvSpPr>
          <p:cNvPr id="3" name="Title 2">
            <a:extLst>
              <a:ext uri="{FF2B5EF4-FFF2-40B4-BE49-F238E27FC236}">
                <a16:creationId xmlns:a16="http://schemas.microsoft.com/office/drawing/2014/main" id="{B2F022B6-1A48-407C-8416-1E08DAD63893}"/>
              </a:ext>
            </a:extLst>
          </p:cNvPr>
          <p:cNvSpPr>
            <a:spLocks noGrp="1"/>
          </p:cNvSpPr>
          <p:nvPr>
            <p:ph type="title"/>
          </p:nvPr>
        </p:nvSpPr>
        <p:spPr>
          <a:xfrm>
            <a:off x="828000" y="720000"/>
            <a:ext cx="10112640" cy="615553"/>
          </a:xfrm>
        </p:spPr>
        <p:txBody>
          <a:bodyPr/>
          <a:lstStyle/>
          <a:p>
            <a:r>
              <a:rPr lang="en-GB" sz="4000">
                <a:solidFill>
                  <a:srgbClr val="2E1A47"/>
                </a:solidFill>
                <a:latin typeface="+mj-lt"/>
              </a:rPr>
              <a:t>About us</a:t>
            </a:r>
          </a:p>
        </p:txBody>
      </p:sp>
      <p:pic>
        <p:nvPicPr>
          <p:cNvPr id="19" name="Picture 18" descr="A picture containing person, indoor&#10;&#10;Description automatically generated">
            <a:extLst>
              <a:ext uri="{FF2B5EF4-FFF2-40B4-BE49-F238E27FC236}">
                <a16:creationId xmlns:a16="http://schemas.microsoft.com/office/drawing/2014/main" id="{4CE9250E-169C-708A-C0D1-74F344CE0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349" y="2219427"/>
            <a:ext cx="2041200" cy="2041200"/>
          </a:xfrm>
          <a:prstGeom prst="rect">
            <a:avLst/>
          </a:prstGeom>
        </p:spPr>
      </p:pic>
      <p:grpSp>
        <p:nvGrpSpPr>
          <p:cNvPr id="4" name="Group 3">
            <a:extLst>
              <a:ext uri="{FF2B5EF4-FFF2-40B4-BE49-F238E27FC236}">
                <a16:creationId xmlns:a16="http://schemas.microsoft.com/office/drawing/2014/main" id="{EFCD4358-7CFA-0232-D737-6C60FE116478}"/>
              </a:ext>
            </a:extLst>
          </p:cNvPr>
          <p:cNvGrpSpPr/>
          <p:nvPr/>
        </p:nvGrpSpPr>
        <p:grpSpPr>
          <a:xfrm>
            <a:off x="10394677" y="1981225"/>
            <a:ext cx="2023068" cy="2023068"/>
            <a:chOff x="10394677" y="1981225"/>
            <a:chExt cx="2023068" cy="2023068"/>
          </a:xfrm>
        </p:grpSpPr>
        <p:sp>
          <p:nvSpPr>
            <p:cNvPr id="5" name="object 11">
              <a:extLst>
                <a:ext uri="{FF2B5EF4-FFF2-40B4-BE49-F238E27FC236}">
                  <a16:creationId xmlns:a16="http://schemas.microsoft.com/office/drawing/2014/main" id="{1B42B41B-50A7-93AF-686E-B12BC522E829}"/>
                </a:ext>
              </a:extLst>
            </p:cNvPr>
            <p:cNvSpPr/>
            <p:nvPr/>
          </p:nvSpPr>
          <p:spPr>
            <a:xfrm>
              <a:off x="10394677" y="1981225"/>
              <a:ext cx="2023068" cy="2023068"/>
            </a:xfrm>
            <a:custGeom>
              <a:avLst/>
              <a:gdLst/>
              <a:ahLst/>
              <a:cxnLst/>
              <a:rect l="l" t="t" r="r" b="b"/>
              <a:pathLst>
                <a:path w="1609090" h="1609089">
                  <a:moveTo>
                    <a:pt x="804240" y="0"/>
                  </a:moveTo>
                  <a:lnTo>
                    <a:pt x="756984" y="1365"/>
                  </a:lnTo>
                  <a:lnTo>
                    <a:pt x="710448" y="5410"/>
                  </a:lnTo>
                  <a:lnTo>
                    <a:pt x="664707" y="12060"/>
                  </a:lnTo>
                  <a:lnTo>
                    <a:pt x="619835" y="21240"/>
                  </a:lnTo>
                  <a:lnTo>
                    <a:pt x="575908" y="32874"/>
                  </a:lnTo>
                  <a:lnTo>
                    <a:pt x="533003" y="46886"/>
                  </a:lnTo>
                  <a:lnTo>
                    <a:pt x="491193" y="63201"/>
                  </a:lnTo>
                  <a:lnTo>
                    <a:pt x="450555" y="81743"/>
                  </a:lnTo>
                  <a:lnTo>
                    <a:pt x="411164" y="102438"/>
                  </a:lnTo>
                  <a:lnTo>
                    <a:pt x="373096" y="125210"/>
                  </a:lnTo>
                  <a:lnTo>
                    <a:pt x="336425" y="149983"/>
                  </a:lnTo>
                  <a:lnTo>
                    <a:pt x="301228" y="176682"/>
                  </a:lnTo>
                  <a:lnTo>
                    <a:pt x="267580" y="205231"/>
                  </a:lnTo>
                  <a:lnTo>
                    <a:pt x="235556" y="235556"/>
                  </a:lnTo>
                  <a:lnTo>
                    <a:pt x="205231" y="267580"/>
                  </a:lnTo>
                  <a:lnTo>
                    <a:pt x="176682" y="301228"/>
                  </a:lnTo>
                  <a:lnTo>
                    <a:pt x="149983" y="336425"/>
                  </a:lnTo>
                  <a:lnTo>
                    <a:pt x="125210" y="373096"/>
                  </a:lnTo>
                  <a:lnTo>
                    <a:pt x="102438" y="411164"/>
                  </a:lnTo>
                  <a:lnTo>
                    <a:pt x="81743" y="450555"/>
                  </a:lnTo>
                  <a:lnTo>
                    <a:pt x="63201" y="491193"/>
                  </a:lnTo>
                  <a:lnTo>
                    <a:pt x="46886" y="533003"/>
                  </a:lnTo>
                  <a:lnTo>
                    <a:pt x="32874" y="575908"/>
                  </a:lnTo>
                  <a:lnTo>
                    <a:pt x="21240" y="619835"/>
                  </a:lnTo>
                  <a:lnTo>
                    <a:pt x="12060" y="664707"/>
                  </a:lnTo>
                  <a:lnTo>
                    <a:pt x="5410" y="710448"/>
                  </a:lnTo>
                  <a:lnTo>
                    <a:pt x="1365" y="756984"/>
                  </a:lnTo>
                  <a:lnTo>
                    <a:pt x="0" y="804240"/>
                  </a:lnTo>
                  <a:lnTo>
                    <a:pt x="1365" y="851495"/>
                  </a:lnTo>
                  <a:lnTo>
                    <a:pt x="5410" y="898031"/>
                  </a:lnTo>
                  <a:lnTo>
                    <a:pt x="12060" y="943773"/>
                  </a:lnTo>
                  <a:lnTo>
                    <a:pt x="21240" y="988645"/>
                  </a:lnTo>
                  <a:lnTo>
                    <a:pt x="32874" y="1032571"/>
                  </a:lnTo>
                  <a:lnTo>
                    <a:pt x="46886" y="1075477"/>
                  </a:lnTo>
                  <a:lnTo>
                    <a:pt x="63201" y="1117286"/>
                  </a:lnTo>
                  <a:lnTo>
                    <a:pt x="81743" y="1157924"/>
                  </a:lnTo>
                  <a:lnTo>
                    <a:pt x="102438" y="1197315"/>
                  </a:lnTo>
                  <a:lnTo>
                    <a:pt x="125210" y="1235383"/>
                  </a:lnTo>
                  <a:lnTo>
                    <a:pt x="149983" y="1272054"/>
                  </a:lnTo>
                  <a:lnTo>
                    <a:pt x="176682" y="1307251"/>
                  </a:lnTo>
                  <a:lnTo>
                    <a:pt x="205231" y="1340899"/>
                  </a:lnTo>
                  <a:lnTo>
                    <a:pt x="235556" y="1372923"/>
                  </a:lnTo>
                  <a:lnTo>
                    <a:pt x="267580" y="1403248"/>
                  </a:lnTo>
                  <a:lnTo>
                    <a:pt x="301228" y="1431797"/>
                  </a:lnTo>
                  <a:lnTo>
                    <a:pt x="336425" y="1458496"/>
                  </a:lnTo>
                  <a:lnTo>
                    <a:pt x="373096" y="1483269"/>
                  </a:lnTo>
                  <a:lnTo>
                    <a:pt x="411164" y="1506041"/>
                  </a:lnTo>
                  <a:lnTo>
                    <a:pt x="450555" y="1526736"/>
                  </a:lnTo>
                  <a:lnTo>
                    <a:pt x="491193" y="1545279"/>
                  </a:lnTo>
                  <a:lnTo>
                    <a:pt x="533003" y="1561594"/>
                  </a:lnTo>
                  <a:lnTo>
                    <a:pt x="575908" y="1575606"/>
                  </a:lnTo>
                  <a:lnTo>
                    <a:pt x="619835" y="1587239"/>
                  </a:lnTo>
                  <a:lnTo>
                    <a:pt x="664707" y="1596419"/>
                  </a:lnTo>
                  <a:lnTo>
                    <a:pt x="710448" y="1603069"/>
                  </a:lnTo>
                  <a:lnTo>
                    <a:pt x="756984" y="1607115"/>
                  </a:lnTo>
                  <a:lnTo>
                    <a:pt x="804240" y="1608480"/>
                  </a:lnTo>
                  <a:lnTo>
                    <a:pt x="851495" y="1607115"/>
                  </a:lnTo>
                  <a:lnTo>
                    <a:pt x="898031" y="1603069"/>
                  </a:lnTo>
                  <a:lnTo>
                    <a:pt x="943773" y="1596419"/>
                  </a:lnTo>
                  <a:lnTo>
                    <a:pt x="988645" y="1587239"/>
                  </a:lnTo>
                  <a:lnTo>
                    <a:pt x="1032571" y="1575606"/>
                  </a:lnTo>
                  <a:lnTo>
                    <a:pt x="1075477" y="1561594"/>
                  </a:lnTo>
                  <a:lnTo>
                    <a:pt x="1117286" y="1545279"/>
                  </a:lnTo>
                  <a:lnTo>
                    <a:pt x="1157924" y="1526736"/>
                  </a:lnTo>
                  <a:lnTo>
                    <a:pt x="1197315" y="1506041"/>
                  </a:lnTo>
                  <a:lnTo>
                    <a:pt x="1235383" y="1483269"/>
                  </a:lnTo>
                  <a:lnTo>
                    <a:pt x="1272054" y="1458496"/>
                  </a:lnTo>
                  <a:lnTo>
                    <a:pt x="1307251" y="1431797"/>
                  </a:lnTo>
                  <a:lnTo>
                    <a:pt x="1340899" y="1403248"/>
                  </a:lnTo>
                  <a:lnTo>
                    <a:pt x="1372923" y="1372923"/>
                  </a:lnTo>
                  <a:lnTo>
                    <a:pt x="1403248" y="1340899"/>
                  </a:lnTo>
                  <a:lnTo>
                    <a:pt x="1431797" y="1307251"/>
                  </a:lnTo>
                  <a:lnTo>
                    <a:pt x="1458496" y="1272054"/>
                  </a:lnTo>
                  <a:lnTo>
                    <a:pt x="1483269" y="1235383"/>
                  </a:lnTo>
                  <a:lnTo>
                    <a:pt x="1506041" y="1197315"/>
                  </a:lnTo>
                  <a:lnTo>
                    <a:pt x="1526736" y="1157924"/>
                  </a:lnTo>
                  <a:lnTo>
                    <a:pt x="1545279" y="1117286"/>
                  </a:lnTo>
                  <a:lnTo>
                    <a:pt x="1561594" y="1075477"/>
                  </a:lnTo>
                  <a:lnTo>
                    <a:pt x="1575606" y="1032571"/>
                  </a:lnTo>
                  <a:lnTo>
                    <a:pt x="1587239" y="988645"/>
                  </a:lnTo>
                  <a:lnTo>
                    <a:pt x="1596419" y="943773"/>
                  </a:lnTo>
                  <a:lnTo>
                    <a:pt x="1603069" y="898031"/>
                  </a:lnTo>
                  <a:lnTo>
                    <a:pt x="1607115" y="851495"/>
                  </a:lnTo>
                  <a:lnTo>
                    <a:pt x="1608480" y="804240"/>
                  </a:lnTo>
                  <a:lnTo>
                    <a:pt x="1607115" y="756984"/>
                  </a:lnTo>
                  <a:lnTo>
                    <a:pt x="1603069" y="710448"/>
                  </a:lnTo>
                  <a:lnTo>
                    <a:pt x="1596419" y="664707"/>
                  </a:lnTo>
                  <a:lnTo>
                    <a:pt x="1587239" y="619835"/>
                  </a:lnTo>
                  <a:lnTo>
                    <a:pt x="1575606" y="575908"/>
                  </a:lnTo>
                  <a:lnTo>
                    <a:pt x="1561594" y="533003"/>
                  </a:lnTo>
                  <a:lnTo>
                    <a:pt x="1545279" y="491193"/>
                  </a:lnTo>
                  <a:lnTo>
                    <a:pt x="1526736" y="450555"/>
                  </a:lnTo>
                  <a:lnTo>
                    <a:pt x="1506041" y="411164"/>
                  </a:lnTo>
                  <a:lnTo>
                    <a:pt x="1483269" y="373096"/>
                  </a:lnTo>
                  <a:lnTo>
                    <a:pt x="1458496" y="336425"/>
                  </a:lnTo>
                  <a:lnTo>
                    <a:pt x="1431797" y="301228"/>
                  </a:lnTo>
                  <a:lnTo>
                    <a:pt x="1403248" y="267580"/>
                  </a:lnTo>
                  <a:lnTo>
                    <a:pt x="1372923" y="235556"/>
                  </a:lnTo>
                  <a:lnTo>
                    <a:pt x="1340899" y="205231"/>
                  </a:lnTo>
                  <a:lnTo>
                    <a:pt x="1307251" y="176682"/>
                  </a:lnTo>
                  <a:lnTo>
                    <a:pt x="1272054" y="149983"/>
                  </a:lnTo>
                  <a:lnTo>
                    <a:pt x="1235383" y="125210"/>
                  </a:lnTo>
                  <a:lnTo>
                    <a:pt x="1197315" y="102438"/>
                  </a:lnTo>
                  <a:lnTo>
                    <a:pt x="1157924" y="81743"/>
                  </a:lnTo>
                  <a:lnTo>
                    <a:pt x="1117286" y="63201"/>
                  </a:lnTo>
                  <a:lnTo>
                    <a:pt x="1075477" y="46886"/>
                  </a:lnTo>
                  <a:lnTo>
                    <a:pt x="1032571" y="32874"/>
                  </a:lnTo>
                  <a:lnTo>
                    <a:pt x="988645" y="21240"/>
                  </a:lnTo>
                  <a:lnTo>
                    <a:pt x="943773" y="12060"/>
                  </a:lnTo>
                  <a:lnTo>
                    <a:pt x="898031" y="5410"/>
                  </a:lnTo>
                  <a:lnTo>
                    <a:pt x="851495" y="1365"/>
                  </a:lnTo>
                  <a:lnTo>
                    <a:pt x="804240" y="0"/>
                  </a:lnTo>
                  <a:close/>
                </a:path>
              </a:pathLst>
            </a:custGeom>
            <a:solidFill>
              <a:srgbClr val="FFD600"/>
            </a:solidFill>
          </p:spPr>
          <p:txBody>
            <a:bodyPr wrap="square" lIns="0" tIns="0" rIns="0" bIns="0" rtlCol="0"/>
            <a:lstStyle/>
            <a:p>
              <a:endParaRPr sz="2263" dirty="0"/>
            </a:p>
          </p:txBody>
        </p:sp>
        <p:sp>
          <p:nvSpPr>
            <p:cNvPr id="7" name="object 12">
              <a:extLst>
                <a:ext uri="{FF2B5EF4-FFF2-40B4-BE49-F238E27FC236}">
                  <a16:creationId xmlns:a16="http://schemas.microsoft.com/office/drawing/2014/main" id="{B5CB76E5-7546-3CEC-B47F-EDE06EDA7D46}"/>
                </a:ext>
              </a:extLst>
            </p:cNvPr>
            <p:cNvSpPr txBox="1"/>
            <p:nvPr/>
          </p:nvSpPr>
          <p:spPr>
            <a:xfrm>
              <a:off x="10611435" y="2149649"/>
              <a:ext cx="1589553" cy="1432059"/>
            </a:xfrm>
            <a:prstGeom prst="rect">
              <a:avLst/>
            </a:prstGeom>
          </p:spPr>
          <p:txBody>
            <a:bodyPr vert="horz" wrap="square" lIns="0" tIns="0" rIns="0" bIns="0" rtlCol="0">
              <a:spAutoFit/>
            </a:bodyPr>
            <a:lstStyle/>
            <a:p>
              <a:pPr algn="ctr"/>
              <a:r>
                <a:rPr sz="3206" b="1" dirty="0">
                  <a:solidFill>
                    <a:srgbClr val="CE0037"/>
                  </a:solidFill>
                  <a:latin typeface="Century Gothic" panose="020B0502020202020204" pitchFamily="34" charset="0"/>
                  <a:cs typeface="Arial Rounded MT Bold"/>
                </a:rPr>
                <a:t>3 in</a:t>
              </a:r>
              <a:r>
                <a:rPr sz="3206" b="1" spc="-119" dirty="0">
                  <a:solidFill>
                    <a:srgbClr val="CE0037"/>
                  </a:solidFill>
                  <a:latin typeface="Century Gothic" panose="020B0502020202020204" pitchFamily="34" charset="0"/>
                  <a:cs typeface="Arial Rounded MT Bold"/>
                </a:rPr>
                <a:t> </a:t>
              </a:r>
              <a:r>
                <a:rPr sz="3206" b="1" dirty="0">
                  <a:solidFill>
                    <a:srgbClr val="CE0037"/>
                  </a:solidFill>
                  <a:latin typeface="Century Gothic" panose="020B0502020202020204" pitchFamily="34" charset="0"/>
                  <a:cs typeface="Arial Rounded MT Bold"/>
                </a:rPr>
                <a:t>5</a:t>
              </a:r>
              <a:endParaRPr sz="3206" dirty="0">
                <a:solidFill>
                  <a:srgbClr val="CE0037"/>
                </a:solidFill>
                <a:latin typeface="Century Gothic" panose="020B0502020202020204" pitchFamily="34" charset="0"/>
                <a:cs typeface="Arial Rounded MT Bold"/>
              </a:endParaRPr>
            </a:p>
            <a:p>
              <a:pPr marR="6387" algn="ctr">
                <a:spcBef>
                  <a:spcPts val="600"/>
                </a:spcBef>
              </a:pPr>
              <a:r>
                <a:rPr lang="en-GB" sz="1400" b="1" dirty="0">
                  <a:solidFill>
                    <a:srgbClr val="2E1A47"/>
                  </a:solidFill>
                  <a:latin typeface="Century Gothic" panose="020B0502020202020204" pitchFamily="34" charset="0"/>
                  <a:cs typeface="Arial Rounded MT Bold"/>
                </a:rPr>
                <a:t>More than 3 in 5 of </a:t>
              </a:r>
              <a:r>
                <a:rPr sz="1400" b="1" dirty="0">
                  <a:solidFill>
                    <a:srgbClr val="2E1A47"/>
                  </a:solidFill>
                  <a:latin typeface="Century Gothic" panose="020B0502020202020204" pitchFamily="34" charset="0"/>
                  <a:cs typeface="Arial Rounded MT Bold"/>
                </a:rPr>
                <a:t>us will</a:t>
              </a:r>
              <a:br>
                <a:rPr lang="en-GB" sz="1400" b="1" dirty="0">
                  <a:solidFill>
                    <a:srgbClr val="2E1A47"/>
                  </a:solidFill>
                  <a:latin typeface="Century Gothic" panose="020B0502020202020204" pitchFamily="34" charset="0"/>
                  <a:cs typeface="Arial Rounded MT Bold"/>
                </a:rPr>
              </a:br>
              <a:r>
                <a:rPr sz="1400" b="1" dirty="0">
                  <a:solidFill>
                    <a:srgbClr val="2E1A47"/>
                  </a:solidFill>
                  <a:latin typeface="Century Gothic" panose="020B0502020202020204" pitchFamily="34" charset="0"/>
                  <a:cs typeface="Arial Rounded MT Bold"/>
                </a:rPr>
                <a:t>be</a:t>
              </a:r>
              <a:r>
                <a:rPr lang="en-GB" sz="1400" b="1" dirty="0">
                  <a:solidFill>
                    <a:srgbClr val="2E1A47"/>
                  </a:solidFill>
                  <a:latin typeface="Century Gothic" panose="020B0502020202020204" pitchFamily="34" charset="0"/>
                  <a:cs typeface="Arial Rounded MT Bold"/>
                </a:rPr>
                <a:t>come an unpaid </a:t>
              </a:r>
              <a:r>
                <a:rPr sz="1400" b="1" spc="-13" dirty="0">
                  <a:solidFill>
                    <a:srgbClr val="2E1A47"/>
                  </a:solidFill>
                  <a:latin typeface="Century Gothic" panose="020B0502020202020204" pitchFamily="34" charset="0"/>
                  <a:cs typeface="Arial Rounded MT Bold"/>
                </a:rPr>
                <a:t>carer</a:t>
              </a:r>
              <a:r>
                <a:rPr lang="en-GB" sz="1400" b="1" spc="-13" dirty="0">
                  <a:solidFill>
                    <a:srgbClr val="2E1A47"/>
                  </a:solidFill>
                  <a:latin typeface="Century Gothic" panose="020B0502020202020204" pitchFamily="34" charset="0"/>
                  <a:cs typeface="Arial Rounded MT Bold"/>
                </a:rPr>
                <a:t>.</a:t>
              </a:r>
              <a:endParaRPr sz="1400" dirty="0">
                <a:solidFill>
                  <a:srgbClr val="2E1A47"/>
                </a:solidFill>
                <a:latin typeface="Century Gothic" panose="020B0502020202020204" pitchFamily="34" charset="0"/>
                <a:cs typeface="Arial Rounded MT Bold"/>
              </a:endParaRP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0000">
            <a:off x="8981595" y="3298634"/>
            <a:ext cx="5240772" cy="4886068"/>
          </a:xfrm>
          <a:prstGeom prst="rect">
            <a:avLst/>
          </a:prstGeom>
        </p:spPr>
      </p:pic>
    </p:spTree>
    <p:extLst>
      <p:ext uri="{BB962C8B-B14F-4D97-AF65-F5344CB8AC3E}">
        <p14:creationId xmlns:p14="http://schemas.microsoft.com/office/powerpoint/2010/main" val="25071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FC96-A19C-4EE8-B75C-405DFEEFEA82}"/>
              </a:ext>
            </a:extLst>
          </p:cNvPr>
          <p:cNvSpPr>
            <a:spLocks noGrp="1"/>
          </p:cNvSpPr>
          <p:nvPr>
            <p:ph type="title" idx="4294967295"/>
          </p:nvPr>
        </p:nvSpPr>
        <p:spPr>
          <a:xfrm>
            <a:off x="828000" y="648000"/>
            <a:ext cx="10112640" cy="923330"/>
          </a:xfrm>
        </p:spPr>
        <p:txBody>
          <a:bodyPr/>
          <a:lstStyle/>
          <a:p>
            <a:r>
              <a:rPr lang="en-GB" sz="6000">
                <a:solidFill>
                  <a:srgbClr val="5F259F"/>
                </a:solidFill>
                <a:latin typeface="+mj-lt"/>
              </a:rPr>
              <a:t>Any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7298115" y="1314445"/>
            <a:ext cx="8325011" cy="7761559"/>
          </a:xfrm>
          <a:prstGeom prst="rect">
            <a:avLst/>
          </a:prstGeom>
        </p:spPr>
      </p:pic>
      <p:sp>
        <p:nvSpPr>
          <p:cNvPr id="11" name="Title 10">
            <a:extLst>
              <a:ext uri="{FF2B5EF4-FFF2-40B4-BE49-F238E27FC236}">
                <a16:creationId xmlns:a16="http://schemas.microsoft.com/office/drawing/2014/main" id="{494E897F-964F-4742-9E4C-FA6C1C8D927C}"/>
              </a:ext>
            </a:extLst>
          </p:cNvPr>
          <p:cNvSpPr>
            <a:spLocks noGrp="1"/>
          </p:cNvSpPr>
          <p:nvPr>
            <p:ph type="title" idx="4294967295"/>
          </p:nvPr>
        </p:nvSpPr>
        <p:spPr>
          <a:xfrm>
            <a:off x="850428" y="3181577"/>
            <a:ext cx="7339606" cy="3724096"/>
          </a:xfrm>
        </p:spPr>
        <p:txBody>
          <a:bodyPr/>
          <a:lstStyle/>
          <a:p>
            <a:pPr rtl="0" eaLnBrk="1" latinLnBrk="0" hangingPunct="1"/>
            <a: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t>C</a:t>
            </a:r>
            <a:r>
              <a:rPr lang="en-GB" sz="6000" kern="1200" spc="-6" dirty="0">
                <a:solidFill>
                  <a:srgbClr val="5F259F"/>
                </a:solidFill>
                <a:latin typeface="Century Gothic" panose="020B0502020202020204" pitchFamily="34" charset="0"/>
                <a:ea typeface="+mn-ea"/>
                <a:cs typeface="Arial Rounded MT Bold" panose="020F0704030504030204" pitchFamily="34" charset="0"/>
              </a:rPr>
              <a:t>arers Rights </a:t>
            </a:r>
            <a:b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br>
            <a:b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br>
            <a:br>
              <a:rPr lang="en-GB" sz="3200" b="0" kern="1200" spc="-6" dirty="0">
                <a:solidFill>
                  <a:srgbClr val="5F259F"/>
                </a:solidFill>
                <a:latin typeface="Century Gothic" panose="020B0502020202020204" pitchFamily="34" charset="0"/>
                <a:ea typeface="+mn-ea"/>
                <a:cs typeface="Arial Rounded MT Bold" panose="020F0704030504030204" pitchFamily="34" charset="0"/>
              </a:rPr>
            </a:br>
            <a:br>
              <a:rPr lang="en-GB" sz="3200" b="0" kern="1200" spc="-6" dirty="0">
                <a:solidFill>
                  <a:srgbClr val="5F259F"/>
                </a:solidFill>
                <a:latin typeface="Century Gothic" panose="020B0502020202020204" pitchFamily="34" charset="0"/>
                <a:ea typeface="+mn-ea"/>
                <a:cs typeface="Arial Rounded MT Bold" panose="020F0704030504030204" pitchFamily="34" charset="0"/>
              </a:rPr>
            </a:br>
            <a:endParaRPr lang="en-GB" dirty="0"/>
          </a:p>
        </p:txBody>
      </p:sp>
    </p:spTree>
    <p:extLst>
      <p:ext uri="{BB962C8B-B14F-4D97-AF65-F5344CB8AC3E}">
        <p14:creationId xmlns:p14="http://schemas.microsoft.com/office/powerpoint/2010/main" val="33058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50435-1EF3-1E31-E188-693D77C2B78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p:blipFill>
        <p:spPr>
          <a:xfrm rot="-900000">
            <a:off x="7298115" y="1314445"/>
            <a:ext cx="8325010" cy="7761559"/>
          </a:xfrm>
          <a:prstGeom prst="rect">
            <a:avLst/>
          </a:prstGeom>
        </p:spPr>
      </p:pic>
      <p:sp>
        <p:nvSpPr>
          <p:cNvPr id="2" name="Title 1">
            <a:extLst>
              <a:ext uri="{FF2B5EF4-FFF2-40B4-BE49-F238E27FC236}">
                <a16:creationId xmlns:a16="http://schemas.microsoft.com/office/drawing/2014/main" id="{ED9640B5-8EA3-4767-BCA5-605A89241A32}"/>
              </a:ext>
            </a:extLst>
          </p:cNvPr>
          <p:cNvSpPr>
            <a:spLocks noGrp="1"/>
          </p:cNvSpPr>
          <p:nvPr>
            <p:ph type="title" idx="4294967295"/>
          </p:nvPr>
        </p:nvSpPr>
        <p:spPr>
          <a:xfrm>
            <a:off x="827999" y="720000"/>
            <a:ext cx="12302981" cy="923330"/>
          </a:xfrm>
        </p:spPr>
        <p:txBody>
          <a:bodyPr/>
          <a:lstStyle/>
          <a:p>
            <a:r>
              <a:rPr lang="en-GB" sz="6000" kern="1200" spc="-6" dirty="0">
                <a:solidFill>
                  <a:srgbClr val="CE0037"/>
                </a:solidFill>
                <a:latin typeface="Century Gothic" panose="020B0502020202020204" pitchFamily="34" charset="0"/>
              </a:rPr>
              <a:t>Hospital Discharge  </a:t>
            </a:r>
            <a:endParaRPr lang="en-GB" dirty="0"/>
          </a:p>
        </p:txBody>
      </p:sp>
      <p:sp>
        <p:nvSpPr>
          <p:cNvPr id="9" name="object 7">
            <a:extLst>
              <a:ext uri="{FF2B5EF4-FFF2-40B4-BE49-F238E27FC236}">
                <a16:creationId xmlns:a16="http://schemas.microsoft.com/office/drawing/2014/main" id="{63EDA7B4-E4BB-45D4-A01B-3DFA0B78EBC2}"/>
              </a:ext>
            </a:extLst>
          </p:cNvPr>
          <p:cNvSpPr txBox="1"/>
          <p:nvPr/>
        </p:nvSpPr>
        <p:spPr>
          <a:xfrm>
            <a:off x="827999" y="2200516"/>
            <a:ext cx="10574789" cy="1446550"/>
          </a:xfrm>
          <a:prstGeom prst="rect">
            <a:avLst/>
          </a:prstGeom>
        </p:spPr>
        <p:txBody>
          <a:bodyPr vert="horz" wrap="square" lIns="0" tIns="0" rIns="0" bIns="0" rtlCol="0">
            <a:spAutoFit/>
          </a:bodyPr>
          <a:lstStyle/>
          <a:p>
            <a:pPr>
              <a:spcBef>
                <a:spcPts val="600"/>
              </a:spcBef>
            </a:pPr>
            <a:endParaRPr lang="en-GB" sz="2800" b="1" spc="-6" dirty="0">
              <a:solidFill>
                <a:srgbClr val="5F259F"/>
              </a:solidFill>
              <a:latin typeface="Century Gothic" panose="020B0502020202020204" pitchFamily="34" charset="0"/>
              <a:cs typeface="Arial Rounded MT Bold"/>
            </a:endParaRPr>
          </a:p>
          <a:p>
            <a:pPr>
              <a:spcBef>
                <a:spcPts val="600"/>
              </a:spcBef>
            </a:pPr>
            <a:endParaRPr lang="en-GB" sz="2800" b="1" spc="-6" dirty="0">
              <a:solidFill>
                <a:srgbClr val="5F259F"/>
              </a:solidFill>
              <a:latin typeface="Century Gothic" panose="020B0502020202020204" pitchFamily="34" charset="0"/>
              <a:cs typeface="Arial Rounded MT Bold"/>
            </a:endParaRPr>
          </a:p>
          <a:p>
            <a:pPr>
              <a:spcBef>
                <a:spcPts val="600"/>
              </a:spcBef>
            </a:pPr>
            <a:endParaRPr lang="en-GB" sz="2800" b="1" spc="-6" dirty="0">
              <a:solidFill>
                <a:srgbClr val="5F259F"/>
              </a:solidFill>
              <a:latin typeface="Century Gothic" panose="020B0502020202020204" pitchFamily="34" charset="0"/>
              <a:cs typeface="Arial Rounded MT Bold"/>
            </a:endParaRPr>
          </a:p>
        </p:txBody>
      </p:sp>
      <p:sp>
        <p:nvSpPr>
          <p:cNvPr id="6" name="object 7">
            <a:extLst>
              <a:ext uri="{FF2B5EF4-FFF2-40B4-BE49-F238E27FC236}">
                <a16:creationId xmlns:a16="http://schemas.microsoft.com/office/drawing/2014/main" id="{9781E6DE-D2CA-81AB-DF48-188465D301B1}"/>
              </a:ext>
            </a:extLst>
          </p:cNvPr>
          <p:cNvSpPr txBox="1"/>
          <p:nvPr/>
        </p:nvSpPr>
        <p:spPr>
          <a:xfrm>
            <a:off x="827999" y="2200516"/>
            <a:ext cx="10574789" cy="1446550"/>
          </a:xfrm>
          <a:prstGeom prst="rect">
            <a:avLst/>
          </a:prstGeom>
        </p:spPr>
        <p:txBody>
          <a:bodyPr vert="horz" wrap="square" lIns="0" tIns="0" rIns="0" bIns="0" rtlCol="0">
            <a:spAutoFit/>
          </a:bodyPr>
          <a:lstStyle/>
          <a:p>
            <a:pPr>
              <a:spcBef>
                <a:spcPts val="600"/>
              </a:spcBef>
            </a:pPr>
            <a:endParaRPr lang="en-GB" sz="2800" b="1" spc="-6" dirty="0">
              <a:solidFill>
                <a:srgbClr val="5F259F"/>
              </a:solidFill>
              <a:latin typeface="Century Gothic" panose="020B0502020202020204" pitchFamily="34" charset="0"/>
              <a:cs typeface="Arial Rounded MT Bold"/>
            </a:endParaRPr>
          </a:p>
          <a:p>
            <a:pPr>
              <a:spcBef>
                <a:spcPts val="600"/>
              </a:spcBef>
            </a:pPr>
            <a:endParaRPr lang="en-GB" sz="2800" b="1" spc="-6" dirty="0">
              <a:solidFill>
                <a:srgbClr val="5F259F"/>
              </a:solidFill>
              <a:latin typeface="Century Gothic" panose="020B0502020202020204" pitchFamily="34" charset="0"/>
              <a:cs typeface="Arial Rounded MT Bold"/>
            </a:endParaRPr>
          </a:p>
          <a:p>
            <a:pPr>
              <a:spcBef>
                <a:spcPts val="600"/>
              </a:spcBef>
            </a:pPr>
            <a:endParaRPr lang="en-GB" sz="2800" b="1" spc="-6" dirty="0">
              <a:solidFill>
                <a:srgbClr val="5F259F"/>
              </a:solidFill>
              <a:latin typeface="Century Gothic" panose="020B0502020202020204" pitchFamily="34" charset="0"/>
              <a:cs typeface="Arial Rounded MT Bold"/>
            </a:endParaRPr>
          </a:p>
        </p:txBody>
      </p:sp>
      <p:sp>
        <p:nvSpPr>
          <p:cNvPr id="8" name="TextBox 7">
            <a:extLst>
              <a:ext uri="{FF2B5EF4-FFF2-40B4-BE49-F238E27FC236}">
                <a16:creationId xmlns:a16="http://schemas.microsoft.com/office/drawing/2014/main" id="{72F5051C-AF36-C71A-A8D9-285B03D0657C}"/>
              </a:ext>
            </a:extLst>
          </p:cNvPr>
          <p:cNvSpPr txBox="1"/>
          <p:nvPr/>
        </p:nvSpPr>
        <p:spPr>
          <a:xfrm>
            <a:off x="728572" y="1993987"/>
            <a:ext cx="10445706" cy="3970318"/>
          </a:xfrm>
          <a:prstGeom prst="rect">
            <a:avLst/>
          </a:prstGeom>
          <a:noFill/>
        </p:spPr>
        <p:txBody>
          <a:bodyPr wrap="square">
            <a:spAutoFit/>
          </a:bodyPr>
          <a:lstStyle/>
          <a:p>
            <a:r>
              <a:rPr lang="en-GB" sz="2800" b="1" dirty="0">
                <a:solidFill>
                  <a:srgbClr val="5F259F"/>
                </a:solidFill>
              </a:rPr>
              <a:t>Carers have the right to be consulted.</a:t>
            </a:r>
          </a:p>
          <a:p>
            <a:endParaRPr lang="en-GB" sz="2800" b="1" dirty="0">
              <a:solidFill>
                <a:srgbClr val="5F259F"/>
              </a:solidFill>
            </a:endParaRPr>
          </a:p>
          <a:p>
            <a:r>
              <a:rPr lang="en-GB" sz="2800" b="1" dirty="0">
                <a:solidFill>
                  <a:srgbClr val="5F259F"/>
                </a:solidFill>
              </a:rPr>
              <a:t>Under the Care Act 2022 NHS hospital trusts in England must ensure that unpaid carers are involved as soon as feasible when plans for a patient’s discharge after treatment are being made. This covers all carers of adults needing care and support following hospital discharge, including health care support. </a:t>
            </a:r>
          </a:p>
          <a:p>
            <a:endParaRPr lang="en-GB" sz="2800" b="1" dirty="0">
              <a:solidFill>
                <a:srgbClr val="5F259F"/>
              </a:solidFill>
            </a:endParaRPr>
          </a:p>
        </p:txBody>
      </p:sp>
    </p:spTree>
    <p:extLst>
      <p:ext uri="{BB962C8B-B14F-4D97-AF65-F5344CB8AC3E}">
        <p14:creationId xmlns:p14="http://schemas.microsoft.com/office/powerpoint/2010/main" val="25569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688"/>
            <a:ext cx="13580269" cy="7896225"/>
          </a:xfrm>
          <a:prstGeom prst="rect">
            <a:avLst/>
          </a:prstGeom>
          <a:solidFill>
            <a:srgbClr val="CE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8981595" y="3298634"/>
            <a:ext cx="5240773" cy="4886068"/>
          </a:xfrm>
          <a:prstGeom prst="rect">
            <a:avLst/>
          </a:prstGeom>
        </p:spPr>
      </p:pic>
      <p:sp>
        <p:nvSpPr>
          <p:cNvPr id="4" name="Title 3">
            <a:extLst>
              <a:ext uri="{FF2B5EF4-FFF2-40B4-BE49-F238E27FC236}">
                <a16:creationId xmlns:a16="http://schemas.microsoft.com/office/drawing/2014/main" id="{DA0EE33F-1B88-4BA1-BA89-01200FACC8AF}"/>
              </a:ext>
            </a:extLst>
          </p:cNvPr>
          <p:cNvSpPr>
            <a:spLocks noGrp="1"/>
          </p:cNvSpPr>
          <p:nvPr>
            <p:ph type="title" idx="4294967295"/>
          </p:nvPr>
        </p:nvSpPr>
        <p:spPr>
          <a:xfrm>
            <a:off x="828000" y="720000"/>
            <a:ext cx="10112640" cy="923330"/>
          </a:xfrm>
        </p:spPr>
        <p:txBody>
          <a:bodyPr/>
          <a:lstStyle/>
          <a:p>
            <a:r>
              <a:rPr lang="en-GB" sz="6000" dirty="0">
                <a:latin typeface="+mj-lt"/>
              </a:rPr>
              <a:t>Carer facts</a:t>
            </a:r>
          </a:p>
        </p:txBody>
      </p:sp>
      <p:sp>
        <p:nvSpPr>
          <p:cNvPr id="5" name="object 7">
            <a:extLst>
              <a:ext uri="{FF2B5EF4-FFF2-40B4-BE49-F238E27FC236}">
                <a16:creationId xmlns:a16="http://schemas.microsoft.com/office/drawing/2014/main" id="{AC26C2B4-5FFE-88BD-176A-7982EC0FD7E7}"/>
              </a:ext>
            </a:extLst>
          </p:cNvPr>
          <p:cNvSpPr txBox="1"/>
          <p:nvPr/>
        </p:nvSpPr>
        <p:spPr>
          <a:xfrm>
            <a:off x="743368" y="2363330"/>
            <a:ext cx="8182918" cy="2324447"/>
          </a:xfrm>
          <a:prstGeom prst="rect">
            <a:avLst/>
          </a:prstGeom>
        </p:spPr>
        <p:txBody>
          <a:bodyPr vert="horz" wrap="square" lIns="0" tIns="15967" rIns="0" bIns="0" rtlCol="0">
            <a:spAutoFit/>
          </a:bodyPr>
          <a:lstStyle/>
          <a:p>
            <a:pPr marL="15968" marR="6387">
              <a:spcBef>
                <a:spcPts val="905"/>
              </a:spcBef>
            </a:pPr>
            <a:r>
              <a:rPr lang="en-GB" sz="5000" b="1" spc="-38" dirty="0">
                <a:solidFill>
                  <a:srgbClr val="FFCD00"/>
                </a:solidFill>
              </a:rPr>
              <a:t>3 out of 10 carers had been asked if they were willing and able to care.  </a:t>
            </a:r>
            <a:endParaRPr lang="en-GB" sz="5000" b="1" spc="-6" dirty="0">
              <a:solidFill>
                <a:srgbClr val="FFCD00"/>
              </a:solidFill>
              <a:latin typeface="Century Gothic" panose="020B0502020202020204" pitchFamily="34" charset="0"/>
              <a:cs typeface="Arial Rounded MT Bold"/>
            </a:endParaRPr>
          </a:p>
        </p:txBody>
      </p:sp>
    </p:spTree>
    <p:extLst>
      <p:ext uri="{BB962C8B-B14F-4D97-AF65-F5344CB8AC3E}">
        <p14:creationId xmlns:p14="http://schemas.microsoft.com/office/powerpoint/2010/main" val="4464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31" y="-188770"/>
            <a:ext cx="13580269" cy="789622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8981595" y="3298634"/>
            <a:ext cx="5240771" cy="4886067"/>
          </a:xfrm>
          <a:prstGeom prst="rect">
            <a:avLst/>
          </a:prstGeom>
        </p:spPr>
      </p:pic>
      <p:sp>
        <p:nvSpPr>
          <p:cNvPr id="4" name="Title 3">
            <a:extLst>
              <a:ext uri="{FF2B5EF4-FFF2-40B4-BE49-F238E27FC236}">
                <a16:creationId xmlns:a16="http://schemas.microsoft.com/office/drawing/2014/main" id="{59CEBA9F-29A3-48E5-A6BF-33F04CC7B3E6}"/>
              </a:ext>
            </a:extLst>
          </p:cNvPr>
          <p:cNvSpPr>
            <a:spLocks noGrp="1"/>
          </p:cNvSpPr>
          <p:nvPr>
            <p:ph type="title" idx="4294967295"/>
          </p:nvPr>
        </p:nvSpPr>
        <p:spPr>
          <a:xfrm>
            <a:off x="828000" y="720000"/>
            <a:ext cx="10112640" cy="923330"/>
          </a:xfrm>
        </p:spPr>
        <p:txBody>
          <a:bodyPr/>
          <a:lstStyle/>
          <a:p>
            <a:pPr rtl="0" eaLnBrk="1" latinLnBrk="0" hangingPunct="1"/>
            <a:r>
              <a:rPr lang="en-GB" sz="6000" kern="1200" spc="-6" dirty="0">
                <a:solidFill>
                  <a:srgbClr val="FFFFFF"/>
                </a:solidFill>
                <a:latin typeface="Century Gothic" panose="020B0502020202020204" pitchFamily="34" charset="0"/>
                <a:ea typeface="+mn-ea"/>
              </a:rPr>
              <a:t>James's Story </a:t>
            </a:r>
            <a:endParaRPr lang="en-GB" dirty="0"/>
          </a:p>
        </p:txBody>
      </p:sp>
      <p:sp>
        <p:nvSpPr>
          <p:cNvPr id="6" name="TextBox 5">
            <a:extLst>
              <a:ext uri="{FF2B5EF4-FFF2-40B4-BE49-F238E27FC236}">
                <a16:creationId xmlns:a16="http://schemas.microsoft.com/office/drawing/2014/main" id="{A72865E4-F71E-B010-18A2-5783B5AFFE20}"/>
              </a:ext>
            </a:extLst>
          </p:cNvPr>
          <p:cNvSpPr txBox="1"/>
          <p:nvPr/>
        </p:nvSpPr>
        <p:spPr>
          <a:xfrm>
            <a:off x="827164" y="3135094"/>
            <a:ext cx="7030601" cy="646331"/>
          </a:xfrm>
          <a:prstGeom prst="rect">
            <a:avLst/>
          </a:prstGeom>
          <a:noFill/>
        </p:spPr>
        <p:txBody>
          <a:bodyPr wrap="square" rtlCol="0">
            <a:spAutoFit/>
          </a:bodyPr>
          <a:lstStyle/>
          <a:p>
            <a:pPr rtl="0"/>
            <a:r>
              <a:rPr lang="pt-BR" dirty="0">
                <a:solidFill>
                  <a:schemeClr val="bg1"/>
                </a:solidFill>
                <a:effectLst/>
                <a:latin typeface="-apple-system"/>
                <a:hlinkClick r:id="rId4" tooltip="https://www.youtube.com/watch?v=cjxvroxea3i">
                  <a:extLst>
                    <a:ext uri="{A12FA001-AC4F-418D-AE19-62706E023703}">
                      <ahyp:hlinkClr xmlns:ahyp="http://schemas.microsoft.com/office/drawing/2018/hyperlinkcolor" val="tx"/>
                    </a:ext>
                  </a:extLst>
                </a:hlinkClick>
              </a:rPr>
              <a:t>https://www.youtube.com/watch?v=CJXvROXEa3I</a:t>
            </a:r>
            <a:endParaRPr lang="pt-BR" dirty="0">
              <a:solidFill>
                <a:schemeClr val="bg1"/>
              </a:solidFill>
              <a:effectLst/>
              <a:latin typeface="-apple-system"/>
            </a:endParaRPr>
          </a:p>
          <a:p>
            <a:endParaRPr lang="en-GB" dirty="0">
              <a:solidFill>
                <a:schemeClr val="bg1"/>
              </a:solidFill>
            </a:endParaRPr>
          </a:p>
        </p:txBody>
      </p:sp>
    </p:spTree>
    <p:extLst>
      <p:ext uri="{BB962C8B-B14F-4D97-AF65-F5344CB8AC3E}">
        <p14:creationId xmlns:p14="http://schemas.microsoft.com/office/powerpoint/2010/main" val="23521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7298115" y="1314445"/>
            <a:ext cx="8325011" cy="7761559"/>
          </a:xfrm>
          <a:prstGeom prst="rect">
            <a:avLst/>
          </a:prstGeom>
        </p:spPr>
      </p:pic>
      <p:sp>
        <p:nvSpPr>
          <p:cNvPr id="11" name="Title 10">
            <a:extLst>
              <a:ext uri="{FF2B5EF4-FFF2-40B4-BE49-F238E27FC236}">
                <a16:creationId xmlns:a16="http://schemas.microsoft.com/office/drawing/2014/main" id="{494E897F-964F-4742-9E4C-FA6C1C8D927C}"/>
              </a:ext>
            </a:extLst>
          </p:cNvPr>
          <p:cNvSpPr>
            <a:spLocks noGrp="1"/>
          </p:cNvSpPr>
          <p:nvPr>
            <p:ph type="title" idx="4294967295"/>
          </p:nvPr>
        </p:nvSpPr>
        <p:spPr>
          <a:xfrm>
            <a:off x="936489" y="1826114"/>
            <a:ext cx="7339606" cy="4308872"/>
          </a:xfrm>
        </p:spPr>
        <p:txBody>
          <a:bodyPr/>
          <a:lstStyle/>
          <a:p>
            <a:pPr rtl="0" eaLnBrk="1" latinLnBrk="0" hangingPunct="1"/>
            <a: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t>Employment Rights </a:t>
            </a:r>
            <a:b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br>
            <a:br>
              <a:rPr lang="en-GB" sz="6000" b="1" kern="1200" spc="-6" dirty="0">
                <a:solidFill>
                  <a:srgbClr val="5F259F"/>
                </a:solidFill>
                <a:effectLst/>
                <a:latin typeface="Century Gothic" panose="020B0502020202020204" pitchFamily="34" charset="0"/>
                <a:ea typeface="+mn-ea"/>
                <a:cs typeface="Arial Rounded MT Bold" panose="020F0704030504030204" pitchFamily="34" charset="0"/>
              </a:rPr>
            </a:br>
            <a:r>
              <a:rPr lang="en-GB" sz="3200" b="0" kern="1200" spc="-6" dirty="0">
                <a:solidFill>
                  <a:srgbClr val="5F259F"/>
                </a:solidFill>
                <a:effectLst/>
                <a:latin typeface="Century Gothic" panose="020B0502020202020204" pitchFamily="34" charset="0"/>
                <a:ea typeface="+mn-ea"/>
                <a:cs typeface="Arial Rounded MT Bold" panose="020F0704030504030204" pitchFamily="34" charset="0"/>
              </a:rPr>
              <a:t>To ensure that carers are supported and treated fairly in the workplace</a:t>
            </a:r>
            <a:r>
              <a:rPr lang="en-GB" sz="3200" b="0" kern="1200" spc="-6" dirty="0">
                <a:solidFill>
                  <a:srgbClr val="5F259F"/>
                </a:solidFill>
                <a:latin typeface="Century Gothic" panose="020B0502020202020204" pitchFamily="34" charset="0"/>
                <a:ea typeface="+mn-ea"/>
                <a:cs typeface="Arial Rounded MT Bold" panose="020F0704030504030204" pitchFamily="34" charset="0"/>
              </a:rPr>
              <a:t>. </a:t>
            </a:r>
            <a:br>
              <a:rPr lang="en-GB" sz="3200" b="0" kern="1200" spc="-6" dirty="0">
                <a:solidFill>
                  <a:srgbClr val="5F259F"/>
                </a:solidFill>
                <a:latin typeface="Century Gothic" panose="020B0502020202020204" pitchFamily="34" charset="0"/>
                <a:ea typeface="+mn-ea"/>
                <a:cs typeface="Arial Rounded MT Bold" panose="020F0704030504030204" pitchFamily="34" charset="0"/>
              </a:rPr>
            </a:br>
            <a:br>
              <a:rPr lang="en-GB" sz="3200" b="0" kern="1200" spc="-6" dirty="0">
                <a:solidFill>
                  <a:srgbClr val="5F259F"/>
                </a:solidFill>
                <a:latin typeface="Century Gothic" panose="020B0502020202020204" pitchFamily="34" charset="0"/>
                <a:ea typeface="+mn-ea"/>
                <a:cs typeface="Arial Rounded MT Bold" panose="020F0704030504030204" pitchFamily="34" charset="0"/>
              </a:rPr>
            </a:br>
            <a:r>
              <a:rPr lang="en-GB" sz="3200" b="0" kern="1200" spc="-6" dirty="0">
                <a:solidFill>
                  <a:srgbClr val="5F259F"/>
                </a:solidFill>
                <a:latin typeface="Century Gothic" panose="020B0502020202020204" pitchFamily="34" charset="0"/>
                <a:ea typeface="+mn-ea"/>
                <a:cs typeface="Arial Rounded MT Bold" panose="020F0704030504030204" pitchFamily="34" charset="0"/>
              </a:rPr>
              <a:t>The Equality Act 2010 and The Carer’s Leave Act 2023</a:t>
            </a:r>
            <a:r>
              <a:rPr lang="en-GB" sz="1800" b="0" kern="1200" spc="-6" dirty="0">
                <a:solidFill>
                  <a:srgbClr val="000000"/>
                </a:solidFill>
                <a:latin typeface="Point Soft"/>
                <a:ea typeface="+mn-ea"/>
                <a:cs typeface="Arial Rounded MT Bold" panose="020F0704030504030204" pitchFamily="34" charset="0"/>
              </a:rPr>
              <a:t> </a:t>
            </a:r>
            <a:endParaRPr lang="en-GB" dirty="0"/>
          </a:p>
        </p:txBody>
      </p:sp>
    </p:spTree>
    <p:extLst>
      <p:ext uri="{BB962C8B-B14F-4D97-AF65-F5344CB8AC3E}">
        <p14:creationId xmlns:p14="http://schemas.microsoft.com/office/powerpoint/2010/main" val="11916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580269" cy="7896225"/>
          </a:xfrm>
          <a:prstGeom prst="rect">
            <a:avLst/>
          </a:prstGeom>
          <a:solidFill>
            <a:srgbClr val="CE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0000">
            <a:off x="8981595" y="3298634"/>
            <a:ext cx="5240773" cy="4886068"/>
          </a:xfrm>
          <a:prstGeom prst="rect">
            <a:avLst/>
          </a:prstGeom>
        </p:spPr>
      </p:pic>
      <p:sp>
        <p:nvSpPr>
          <p:cNvPr id="4" name="Title 3">
            <a:extLst>
              <a:ext uri="{FF2B5EF4-FFF2-40B4-BE49-F238E27FC236}">
                <a16:creationId xmlns:a16="http://schemas.microsoft.com/office/drawing/2014/main" id="{DA0EE33F-1B88-4BA1-BA89-01200FACC8AF}"/>
              </a:ext>
            </a:extLst>
          </p:cNvPr>
          <p:cNvSpPr>
            <a:spLocks noGrp="1"/>
          </p:cNvSpPr>
          <p:nvPr>
            <p:ph type="title" idx="4294967295"/>
          </p:nvPr>
        </p:nvSpPr>
        <p:spPr>
          <a:xfrm>
            <a:off x="828000" y="720000"/>
            <a:ext cx="10112640" cy="923330"/>
          </a:xfrm>
        </p:spPr>
        <p:txBody>
          <a:bodyPr/>
          <a:lstStyle/>
          <a:p>
            <a:r>
              <a:rPr lang="en-GB" sz="6000" dirty="0">
                <a:latin typeface="+mj-lt"/>
              </a:rPr>
              <a:t>Carer facts</a:t>
            </a:r>
          </a:p>
        </p:txBody>
      </p:sp>
      <p:sp>
        <p:nvSpPr>
          <p:cNvPr id="5" name="object 7">
            <a:extLst>
              <a:ext uri="{FF2B5EF4-FFF2-40B4-BE49-F238E27FC236}">
                <a16:creationId xmlns:a16="http://schemas.microsoft.com/office/drawing/2014/main" id="{AC26C2B4-5FFE-88BD-176A-7982EC0FD7E7}"/>
              </a:ext>
            </a:extLst>
          </p:cNvPr>
          <p:cNvSpPr txBox="1"/>
          <p:nvPr/>
        </p:nvSpPr>
        <p:spPr>
          <a:xfrm>
            <a:off x="828000" y="2860330"/>
            <a:ext cx="8511943" cy="1555006"/>
          </a:xfrm>
          <a:prstGeom prst="rect">
            <a:avLst/>
          </a:prstGeom>
        </p:spPr>
        <p:txBody>
          <a:bodyPr vert="horz" wrap="square" lIns="0" tIns="15967" rIns="0" bIns="0" rtlCol="0">
            <a:spAutoFit/>
          </a:bodyPr>
          <a:lstStyle/>
          <a:p>
            <a:pPr marL="15968" marR="6387">
              <a:spcBef>
                <a:spcPts val="905"/>
              </a:spcBef>
            </a:pPr>
            <a:r>
              <a:rPr lang="en-GB" sz="5000" b="1" spc="-38" dirty="0">
                <a:solidFill>
                  <a:srgbClr val="FFCD00"/>
                </a:solidFill>
              </a:rPr>
              <a:t>On average, 600 people a day leave work to care</a:t>
            </a:r>
            <a:endParaRPr lang="en-GB" sz="5000" b="1" spc="-6" dirty="0">
              <a:solidFill>
                <a:srgbClr val="FFCD00"/>
              </a:solidFill>
              <a:latin typeface="Century Gothic" panose="020B0502020202020204" pitchFamily="34" charset="0"/>
              <a:cs typeface="Arial Rounded MT Bold"/>
            </a:endParaRPr>
          </a:p>
        </p:txBody>
      </p:sp>
    </p:spTree>
    <p:extLst>
      <p:ext uri="{BB962C8B-B14F-4D97-AF65-F5344CB8AC3E}">
        <p14:creationId xmlns:p14="http://schemas.microsoft.com/office/powerpoint/2010/main" val="114570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aring Together">
  <a:themeElements>
    <a:clrScheme name="Caring Together">
      <a:dk1>
        <a:srgbClr val="2E1A47"/>
      </a:dk1>
      <a:lt1>
        <a:sysClr val="window" lastClr="FFFFFF"/>
      </a:lt1>
      <a:dk2>
        <a:srgbClr val="1F497D"/>
      </a:dk2>
      <a:lt2>
        <a:srgbClr val="EEECE1"/>
      </a:lt2>
      <a:accent1>
        <a:srgbClr val="5F259F"/>
      </a:accent1>
      <a:accent2>
        <a:srgbClr val="CE0037"/>
      </a:accent2>
      <a:accent3>
        <a:srgbClr val="34B78F"/>
      </a:accent3>
      <a:accent4>
        <a:srgbClr val="8064A2"/>
      </a:accent4>
      <a:accent5>
        <a:srgbClr val="FFCD00"/>
      </a:accent5>
      <a:accent6>
        <a:srgbClr val="E87722"/>
      </a:accent6>
      <a:hlink>
        <a:srgbClr val="0000FF"/>
      </a:hlink>
      <a:folHlink>
        <a:srgbClr val="800080"/>
      </a:folHlink>
    </a:clrScheme>
    <a:fontScheme name="Caring Togeth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T PowerPoint template v8" id="{8F1F99DC-5A88-4250-916E-E89885BA4AAD}" vid="{EE90EC60-5DD0-40F4-80DB-61D9D7463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4D24CD4261C4C9A7A4157F8771CF7" ma:contentTypeVersion="13" ma:contentTypeDescription="Create a new document." ma:contentTypeScope="" ma:versionID="9ba9f51cf959f3856bd8b3f92bbe1816">
  <xsd:schema xmlns:xsd="http://www.w3.org/2001/XMLSchema" xmlns:xs="http://www.w3.org/2001/XMLSchema" xmlns:p="http://schemas.microsoft.com/office/2006/metadata/properties" xmlns:ns2="1e9789ca-cd65-4d23-977a-0fe99e439a18" xmlns:ns3="d131c2f9-022f-426b-a1a6-f57892361709" targetNamespace="http://schemas.microsoft.com/office/2006/metadata/properties" ma:root="true" ma:fieldsID="95aacaf9fc4b2c2c3bc4edc0b7ade693" ns2:_="" ns3:_="">
    <xsd:import namespace="1e9789ca-cd65-4d23-977a-0fe99e439a18"/>
    <xsd:import namespace="d131c2f9-022f-426b-a1a6-f578923617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789ca-cd65-4d23-977a-0fe99e439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ac5bbea-968e-4b92-8c53-d1fcfa85e8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1c2f9-022f-426b-a1a6-f578923617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9214a2f-fcaf-4a40-8ec1-077e34f04482}" ma:internalName="TaxCatchAll" ma:showField="CatchAllData" ma:web="d131c2f9-022f-426b-a1a6-f57892361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131c2f9-022f-426b-a1a6-f57892361709" xsi:nil="true"/>
    <lcf76f155ced4ddcb4097134ff3c332f xmlns="1e9789ca-cd65-4d23-977a-0fe99e439a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BADE8C-A1DF-4120-BC91-4D31911EC228}"/>
</file>

<file path=customXml/itemProps2.xml><?xml version="1.0" encoding="utf-8"?>
<ds:datastoreItem xmlns:ds="http://schemas.openxmlformats.org/officeDocument/2006/customXml" ds:itemID="{2BFA08DC-E67F-4590-B512-C0A7F0CDFA82}">
  <ds:schemaRefs>
    <ds:schemaRef ds:uri="http://www.w3.org/XML/1998/namespace"/>
    <ds:schemaRef ds:uri="http://purl.org/dc/terms/"/>
    <ds:schemaRef ds:uri="944bf06a-6a1b-493e-a62c-0fc4a2317b01"/>
    <ds:schemaRef ds:uri="4c3f7d6a-8a38-4d18-bde6-54b9aba15a4f"/>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24B231B-9E5F-4C98-8199-F7DA2AFAE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CT PowerPoint template v8</Template>
  <TotalTime>10993</TotalTime>
  <Words>1489</Words>
  <Application>Microsoft Office PowerPoint</Application>
  <PresentationFormat>Custom</PresentationFormat>
  <Paragraphs>152</Paragraphs>
  <Slides>30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-apple-system</vt:lpstr>
      <vt:lpstr>Aptos</vt:lpstr>
      <vt:lpstr>Aptos Display</vt:lpstr>
      <vt:lpstr>Arial</vt:lpstr>
      <vt:lpstr>Arial Rounded MT Bold</vt:lpstr>
      <vt:lpstr>Calibri</vt:lpstr>
      <vt:lpstr>Century Gothic</vt:lpstr>
      <vt:lpstr>Point Soft</vt:lpstr>
      <vt:lpstr>Wingdings</vt:lpstr>
      <vt:lpstr>Caring Together</vt:lpstr>
      <vt:lpstr>Carers Support   Healthwatch Summit 2025   </vt:lpstr>
      <vt:lpstr>Jill Nooij</vt:lpstr>
      <vt:lpstr>About us</vt:lpstr>
      <vt:lpstr>Carers Rights     </vt:lpstr>
      <vt:lpstr>Hospital Discharge  </vt:lpstr>
      <vt:lpstr>Carer facts</vt:lpstr>
      <vt:lpstr>James's Story </vt:lpstr>
      <vt:lpstr>Employment Rights   To ensure that carers are supported and treated fairly in the workplace.   The Equality Act 2010 and The Carer’s Leave Act 2023 </vt:lpstr>
      <vt:lpstr>Carer facts</vt:lpstr>
      <vt:lpstr>Employment Rights</vt:lpstr>
      <vt:lpstr>Carer’s Leave Act </vt:lpstr>
      <vt:lpstr>Carer’s Leave Act 2023 </vt:lpstr>
      <vt:lpstr>Carer’s Leave Act 2023 </vt:lpstr>
      <vt:lpstr>Carer Friendly Tick Award</vt:lpstr>
      <vt:lpstr>PowerPoint Presentation</vt:lpstr>
      <vt:lpstr>PowerPoint Presentation</vt:lpstr>
      <vt:lpstr>Top 10 tips for Carers</vt:lpstr>
      <vt:lpstr>Carer facts</vt:lpstr>
      <vt:lpstr>Support for carers</vt:lpstr>
      <vt:lpstr>Support for carers</vt:lpstr>
      <vt:lpstr>PowerPoint Presentation</vt:lpstr>
      <vt:lpstr>Carers and Mental Health</vt:lpstr>
      <vt:lpstr>Key Points </vt:lpstr>
      <vt:lpstr>Key Issues</vt:lpstr>
      <vt:lpstr>Key Local Supports</vt:lpstr>
      <vt:lpstr>Mental Health Act - 1</vt:lpstr>
      <vt:lpstr>Mental Health Act  - 2</vt:lpstr>
      <vt:lpstr>Mental Health Act - 3</vt:lpstr>
      <vt:lpstr>Mental Health Act -4</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Carer awareness</dc:title>
  <dc:creator>Su Waymont</dc:creator>
  <cp:lastModifiedBy>Caroline Tyrrell-Jones</cp:lastModifiedBy>
  <cp:revision>26</cp:revision>
  <dcterms:created xsi:type="dcterms:W3CDTF">2023-01-03T15:13:27Z</dcterms:created>
  <dcterms:modified xsi:type="dcterms:W3CDTF">2025-10-07T14:07:52Z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2019-06-11T00:00:00Z</vt:filetime>
  </property>
  <property fmtid="{D5CDD505-2E9C-101B-9397-08002B2CF9AE}" pid="3" name="Creator">
    <vt:lpwstr>Adobe InDesign CC 14.0 (Macintosh)</vt:lpwstr>
  </property>
  <property fmtid="{D5CDD505-2E9C-101B-9397-08002B2CF9AE}" pid="4" name="LastSaved">
    <vt:filetime>2019-06-11T00:00:00Z</vt:filetime>
  </property>
  <property fmtid="{D5CDD505-2E9C-101B-9397-08002B2CF9AE}" pid="5" name="ContentTypeId">
    <vt:lpwstr>0x010100E4D4D24CD4261C4C9A7A4157F8771CF7</vt:lpwstr>
  </property>
  <property fmtid="{D5CDD505-2E9C-101B-9397-08002B2CF9AE}" pid="6" name="Coronavirus">
    <vt:bool>false</vt:bool>
  </property>
  <property fmtid="{D5CDD505-2E9C-101B-9397-08002B2CF9AE}" pid="7" name="Branding Status">
    <vt:lpwstr>Unchecked</vt:lpwstr>
  </property>
  <property fmtid="{D5CDD505-2E9C-101B-9397-08002B2CF9AE}" pid="8" name="MediaServiceImageTags">
    <vt:lpwstr/>
  </property>
</Properties>
</file>